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
  </p:notesMasterIdLst>
  <p:sldIdLst>
    <p:sldId id="256" r:id="rId2"/>
    <p:sldId id="257" r:id="rId3"/>
    <p:sldId id="258" r:id="rId4"/>
    <p:sldId id="272" r:id="rId5"/>
    <p:sldId id="261" r:id="rId6"/>
    <p:sldId id="262" r:id="rId7"/>
    <p:sldId id="276" r:id="rId8"/>
    <p:sldId id="277" r:id="rId9"/>
    <p:sldId id="274" r:id="rId10"/>
    <p:sldId id="273"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59C98A-870E-3F3E-2A66-1D86A8D5ECF2}" name="Robert Wray" initials="RW" userId="S::bob.wray.cic@iqmri.org::21338e49-f1c3-4542-b855-3e5e6773f15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FBAF"/>
    <a:srgbClr val="F48A00"/>
    <a:srgbClr val="D87A00"/>
    <a:srgbClr val="FF9300"/>
    <a:srgbClr val="FFFFFF"/>
    <a:srgbClr val="00FB92"/>
    <a:srgbClr val="00FA00"/>
    <a:srgbClr val="9437FF"/>
    <a:srgbClr val="ACAEAF"/>
    <a:srgbClr val="1644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p:restoredTop sz="80981" autoAdjust="0"/>
  </p:normalViewPr>
  <p:slideViewPr>
    <p:cSldViewPr snapToGrid="0" snapToObjects="1">
      <p:cViewPr varScale="1">
        <p:scale>
          <a:sx n="146" d="100"/>
          <a:sy n="146" d="100"/>
        </p:scale>
        <p:origin x="81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6BBB1-3284-4644-9A90-BD8313361FC6}" type="datetimeFigureOut">
              <a:rPr lang="en-US" smtClean="0"/>
              <a:t>5/28/2025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FDDB8-AE5E-0E44-BF8A-92D748406A5D}" type="slidenum">
              <a:rPr lang="en-US" smtClean="0"/>
              <a:t>‹#›</a:t>
            </a:fld>
            <a:endParaRPr lang="en-US" dirty="0"/>
          </a:p>
        </p:txBody>
      </p:sp>
    </p:spTree>
    <p:extLst>
      <p:ext uri="{BB962C8B-B14F-4D97-AF65-F5344CB8AC3E}">
        <p14:creationId xmlns:p14="http://schemas.microsoft.com/office/powerpoint/2010/main" val="2207425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the previous talk, this isn’t a complete paper. My goal here is to give you an idea of a problem we’re beginning to work on and our intended approach.</a:t>
            </a:r>
          </a:p>
        </p:txBody>
      </p:sp>
      <p:sp>
        <p:nvSpPr>
          <p:cNvPr id="4" name="Slide Number Placeholder 3"/>
          <p:cNvSpPr>
            <a:spLocks noGrp="1"/>
          </p:cNvSpPr>
          <p:nvPr>
            <p:ph type="sldNum" sz="quarter" idx="5"/>
          </p:nvPr>
        </p:nvSpPr>
        <p:spPr/>
        <p:txBody>
          <a:bodyPr/>
          <a:lstStyle/>
          <a:p>
            <a:fld id="{73BFDDB8-AE5E-0E44-BF8A-92D748406A5D}" type="slidenum">
              <a:rPr lang="en-US" smtClean="0"/>
              <a:t>1</a:t>
            </a:fld>
            <a:endParaRPr lang="en-US" dirty="0"/>
          </a:p>
        </p:txBody>
      </p:sp>
    </p:spTree>
    <p:extLst>
      <p:ext uri="{BB962C8B-B14F-4D97-AF65-F5344CB8AC3E}">
        <p14:creationId xmlns:p14="http://schemas.microsoft.com/office/powerpoint/2010/main" val="340452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10</a:t>
            </a:fld>
            <a:endParaRPr lang="en-US" dirty="0"/>
          </a:p>
        </p:txBody>
      </p:sp>
    </p:spTree>
    <p:extLst>
      <p:ext uri="{BB962C8B-B14F-4D97-AF65-F5344CB8AC3E}">
        <p14:creationId xmlns:p14="http://schemas.microsoft.com/office/powerpoint/2010/main" val="1390717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humans have the cognitive capability to adeptly leverage different kinds of knowledge framed in different ways in the moment. Even if we are deeply committed to our own personal ethical framework, the fact is, you know how to follow a rule. You know that others have expectations of manners with varying degrees of slack. You can understand, even if you don’t agree with it, that some people might respond only to fines and costs. We have the ability to reason about constraints, both normative and otherwise, as they are presented in the world. This project is kind of wrapping up, but being able to investigate this computationally with Soar has been really enlightening to me.</a:t>
            </a:r>
          </a:p>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11</a:t>
            </a:fld>
            <a:endParaRPr lang="en-US" dirty="0"/>
          </a:p>
        </p:txBody>
      </p:sp>
    </p:spTree>
    <p:extLst>
      <p:ext uri="{BB962C8B-B14F-4D97-AF65-F5344CB8AC3E}">
        <p14:creationId xmlns:p14="http://schemas.microsoft.com/office/powerpoint/2010/main" val="1767842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Like Bob showed, we’ve been working on different parts of this problem of constraint compliance for awhile.</a:t>
            </a:r>
          </a:p>
          <a:p>
            <a:r>
              <a:rPr lang="en-US" dirty="0"/>
              <a:t>We’ve especially been focusing on the idea of multiple constraints, abstract specifications, and the joint problem of task behavior + constraint integration.</a:t>
            </a:r>
          </a:p>
        </p:txBody>
      </p:sp>
      <p:sp>
        <p:nvSpPr>
          <p:cNvPr id="4" name="Slide Number Placeholder 3"/>
          <p:cNvSpPr>
            <a:spLocks noGrp="1"/>
          </p:cNvSpPr>
          <p:nvPr>
            <p:ph type="sldNum" sz="quarter" idx="5"/>
          </p:nvPr>
        </p:nvSpPr>
        <p:spPr/>
        <p:txBody>
          <a:bodyPr/>
          <a:lstStyle/>
          <a:p>
            <a:fld id="{73BFDDB8-AE5E-0E44-BF8A-92D748406A5D}" type="slidenum">
              <a:rPr lang="en-US" smtClean="0"/>
              <a:t>2</a:t>
            </a:fld>
            <a:endParaRPr lang="en-US" dirty="0"/>
          </a:p>
        </p:txBody>
      </p:sp>
    </p:spTree>
    <p:extLst>
      <p:ext uri="{BB962C8B-B14F-4D97-AF65-F5344CB8AC3E}">
        <p14:creationId xmlns:p14="http://schemas.microsoft.com/office/powerpoint/2010/main" val="365703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any click: In some previous work, we’ve basically assumed the agent had coherent constraints and had the knowledge it needed, but now we’re thinking about when that’s not true.</a:t>
            </a:r>
            <a:br>
              <a:rPr lang="en-US" dirty="0"/>
            </a:br>
            <a:endParaRPr lang="en-US" dirty="0"/>
          </a:p>
          <a:p>
            <a:r>
              <a:rPr lang="en-US" sz="1800" dirty="0">
                <a:effectLst/>
                <a:latin typeface="Aptos" panose="020B0004020202020204" pitchFamily="34" charset="0"/>
                <a:ea typeface="Aptos" panose="020B0004020202020204" pitchFamily="34" charset="0"/>
                <a:cs typeface="Times New Roman" panose="02020603050405020304" pitchFamily="18" charset="0"/>
              </a:rPr>
              <a:t>After last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click"The</a:t>
            </a:r>
            <a:r>
              <a:rPr lang="en-US" sz="1800" dirty="0">
                <a:effectLst/>
                <a:latin typeface="Aptos" panose="020B0004020202020204" pitchFamily="34" charset="0"/>
                <a:ea typeface="Aptos" panose="020B0004020202020204" pitchFamily="34" charset="0"/>
                <a:cs typeface="Times New Roman" panose="02020603050405020304" pitchFamily="18" charset="0"/>
              </a:rPr>
              <a:t> external world presents various kinds of constraints and to make sense of those constraints, you need to recognize the type of constraint and apply the right kind of knowledge to interpretation. This gets a lot harder to do when constraints of different types bear on a decision" </a:t>
            </a:r>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3</a:t>
            </a:fld>
            <a:endParaRPr lang="en-US" dirty="0"/>
          </a:p>
        </p:txBody>
      </p:sp>
    </p:spTree>
    <p:extLst>
      <p:ext uri="{BB962C8B-B14F-4D97-AF65-F5344CB8AC3E}">
        <p14:creationId xmlns:p14="http://schemas.microsoft.com/office/powerpoint/2010/main" val="428527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some examples of what I mean:</a:t>
            </a:r>
            <a:br>
              <a:rPr lang="en-US" dirty="0"/>
            </a:br>
            <a:r>
              <a:rPr lang="en-US" dirty="0"/>
              <a:t>Knowledge about how to behave according to constraints may be in the form of examples, may be from regulations, may be in the form of costs. In some cases, this is explicit and a constraint is presented as a hard rule or as a known cost. (click)</a:t>
            </a:r>
            <a:br>
              <a:rPr lang="en-US" dirty="0"/>
            </a:br>
            <a:r>
              <a:rPr lang="en-US" dirty="0"/>
              <a:t>so, for example, Traffic laws are presented as rules.</a:t>
            </a:r>
            <a:br>
              <a:rPr lang="en-US" dirty="0"/>
            </a:br>
            <a:r>
              <a:rPr lang="en-US" dirty="0"/>
              <a:t>When you look at buying a television, you probably have some features you want to satisfy, but beyond that, maybe you look at just the explicitly listed costs.</a:t>
            </a:r>
            <a:br>
              <a:rPr lang="en-US" dirty="0"/>
            </a:br>
            <a:r>
              <a:rPr lang="en-US" dirty="0"/>
              <a:t>But in other cases, such as with manners, costs may be implicit and uncertain. You could also think of them as rule-like, but with different expectations for how strictly you are expected to follow them in comparison to other rules.</a:t>
            </a:r>
            <a:br>
              <a:rPr lang="en-US" dirty="0"/>
            </a:br>
            <a:r>
              <a:rPr lang="en-US" dirty="0"/>
              <a:t>And sometimes you aren’t even sure what the constraints are entirely, but you know an example to emulate. </a:t>
            </a:r>
            <a:br>
              <a:rPr lang="en-US" dirty="0"/>
            </a:br>
            <a:r>
              <a:rPr lang="en-US" dirty="0"/>
              <a:t>In general, knowledge of how to operationalize and interpret known constraints may be incomplete. This can make the integration of respect for constraints with one's behavior towards goals difficult. Even these examples aren’t actually cut and dry. Maybe when you learn to drive, you have several hard rules you try to follow, but in practice, with experience, you weigh traffic laws against your goals. Few people think it’s bad to speed when you’re trying to get to the hospital quickly.</a:t>
            </a:r>
            <a:br>
              <a:rPr lang="en-US" dirty="0"/>
            </a:br>
            <a:r>
              <a:rPr lang="en-US" dirty="0"/>
              <a:t>Reasoning over these different types of constraints and how to interpret their implications even when you are not fully informed is functionality we see in humans for handling constraints, functionality we want to support.</a:t>
            </a:r>
          </a:p>
        </p:txBody>
      </p:sp>
      <p:sp>
        <p:nvSpPr>
          <p:cNvPr id="4" name="Slide Number Placeholder 3"/>
          <p:cNvSpPr>
            <a:spLocks noGrp="1"/>
          </p:cNvSpPr>
          <p:nvPr>
            <p:ph type="sldNum" sz="quarter" idx="5"/>
          </p:nvPr>
        </p:nvSpPr>
        <p:spPr/>
        <p:txBody>
          <a:bodyPr/>
          <a:lstStyle/>
          <a:p>
            <a:fld id="{73BFDDB8-AE5E-0E44-BF8A-92D748406A5D}" type="slidenum">
              <a:rPr lang="en-US" smtClean="0"/>
              <a:t>4</a:t>
            </a:fld>
            <a:endParaRPr lang="en-US" dirty="0"/>
          </a:p>
        </p:txBody>
      </p:sp>
    </p:spTree>
    <p:extLst>
      <p:ext uri="{BB962C8B-B14F-4D97-AF65-F5344CB8AC3E}">
        <p14:creationId xmlns:p14="http://schemas.microsoft.com/office/powerpoint/2010/main" val="2834528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kind of saying the same thing a different way. I just want to emphasize that the problem of applying constraints is a problem of using the knowledge you have available. A contrast to the kind of approach we’re talking about would be if you assumed only one form of knowledge for constraints, such as if you have to fit every constraint into a cost-oriented formalism.</a:t>
            </a:r>
          </a:p>
          <a:p>
            <a:endParaRPr lang="en-US" dirty="0"/>
          </a:p>
          <a:p>
            <a:r>
              <a:rPr lang="en-US" dirty="0"/>
              <a:t>Our hypothesis is that over a broader decision space, we get more aligned outcomes and legible decisions by admitting different forms of constraint knowledge and methods of constraint operationalization, sensitive to the situation and available knowledge.</a:t>
            </a:r>
          </a:p>
        </p:txBody>
      </p:sp>
      <p:sp>
        <p:nvSpPr>
          <p:cNvPr id="4" name="Slide Number Placeholder 3"/>
          <p:cNvSpPr>
            <a:spLocks noGrp="1"/>
          </p:cNvSpPr>
          <p:nvPr>
            <p:ph type="sldNum" sz="quarter" idx="5"/>
          </p:nvPr>
        </p:nvSpPr>
        <p:spPr/>
        <p:txBody>
          <a:bodyPr/>
          <a:lstStyle/>
          <a:p>
            <a:fld id="{73BFDDB8-AE5E-0E44-BF8A-92D748406A5D}" type="slidenum">
              <a:rPr lang="en-US" smtClean="0"/>
              <a:t>5</a:t>
            </a:fld>
            <a:endParaRPr lang="en-US" dirty="0"/>
          </a:p>
        </p:txBody>
      </p:sp>
    </p:spTree>
    <p:extLst>
      <p:ext uri="{BB962C8B-B14F-4D97-AF65-F5344CB8AC3E}">
        <p14:creationId xmlns:p14="http://schemas.microsoft.com/office/powerpoint/2010/main" val="2944783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this, we’ve been looking at a couple of situations where, among other constraints, we assume a motivating constraint that an agent should preserve human life. But that’s very abstract.</a:t>
            </a:r>
            <a:br>
              <a:rPr lang="en-US" dirty="0"/>
            </a:br>
            <a:r>
              <a:rPr lang="en-US" dirty="0"/>
              <a:t>Inspired by scenarios from the Naval Postgraduate School, we think about when we may have this abstract constraint, but also additional knowledge such as missions that fulfill that constraint. The Naval Postgraduate School has spelled out very explicitly rules or steps for how to perform a search and rescue mission. This chart is their specification of the right way to perform a search and rescue.</a:t>
            </a:r>
            <a:br>
              <a:rPr lang="en-US" dirty="0"/>
            </a:br>
            <a:br>
              <a:rPr lang="en-US" dirty="0"/>
            </a:br>
            <a:r>
              <a:rPr lang="en-US" dirty="0"/>
              <a:t>The problem is that we can imagine other goals that also need to be fulfilled, like returning to port. We also consider that there may be resource constraints such as fuel consumption that needs to be taken into account as well.</a:t>
            </a:r>
            <a:br>
              <a:rPr lang="en-US" dirty="0"/>
            </a:br>
            <a:br>
              <a:rPr lang="en-US" dirty="0"/>
            </a:br>
            <a:r>
              <a:rPr lang="en-US" dirty="0"/>
              <a:t>There are several different ways to generate behavior that tries to take all of these things into account. A common approach is to learn to encode many aspects of the situation as costs and then train a policy. (click) </a:t>
            </a:r>
            <a:br>
              <a:rPr lang="en-US" dirty="0"/>
            </a:br>
            <a:br>
              <a:rPr lang="en-US" dirty="0"/>
            </a:br>
            <a:r>
              <a:rPr lang="en-US" dirty="0"/>
              <a:t>Suppose we have a simple utilitarian agent that associates costs to things such as failing to reach the port destination and using up fuel. Well, the following perverse behavior could result. What happens if the ship is getting low on fuel, but then it spots the sailor? (click)</a:t>
            </a:r>
            <a:br>
              <a:rPr lang="en-US" dirty="0"/>
            </a:br>
            <a:br>
              <a:rPr lang="en-US" dirty="0"/>
            </a:br>
            <a:r>
              <a:rPr lang="en-US" dirty="0"/>
              <a:t>Based on available fuel and encoded costs, a simple model may find that even though the sailor has been spotted, it is worthwhile to leave them in the water and prioritize going back to port. </a:t>
            </a:r>
            <a:br>
              <a:rPr lang="en-US" dirty="0"/>
            </a:br>
            <a:br>
              <a:rPr lang="en-US" dirty="0"/>
            </a:br>
            <a:r>
              <a:rPr lang="en-US" dirty="0"/>
              <a:t>However, you and I might realize that really, it’s like the cost is different when you actually know the sailor is alive and you know where they are, that the cost-benefit analysis in the simple model is inadequate. Some people may even feel that just assigning a cost here doesn’t reflect a more humanlike feeling of a duty to rescue them. I’ve heard of a more rule-like “no one left behind” kind of rule when you have knowledge that you can rescue them that may not have applied when you haven’t even spotted them and don’t know whether they are alive.</a:t>
            </a:r>
            <a:br>
              <a:rPr lang="en-US" dirty="0"/>
            </a:br>
            <a:br>
              <a:rPr lang="en-US" dirty="0"/>
            </a:br>
            <a:r>
              <a:rPr lang="en-US" dirty="0"/>
              <a:t>In general, a problem with assuming at design time that the constraints in the world fit inside your formalism for interpreting them is that you get this kind of unreasoned compromise. Now, in some situations, maybe it is the right call to abandon someone, but this seems like something that the agent should at least contend with – that there is a conflict between its various constraints that it needs to mitigate – rather than leave it implicit.</a:t>
            </a:r>
            <a:br>
              <a:rPr lang="en-US" dirty="0"/>
            </a:br>
            <a:br>
              <a:rPr lang="en-US" dirty="0"/>
            </a:br>
            <a:r>
              <a:rPr lang="en-US" dirty="0"/>
              <a:t>And I’m not even trying to convince you of the right answer. It’s the ability to integrate this knowledge together in real-time that we want to support, rather than making too many assumptions in advance.</a:t>
            </a:r>
          </a:p>
        </p:txBody>
      </p:sp>
      <p:sp>
        <p:nvSpPr>
          <p:cNvPr id="4" name="Slide Number Placeholder 3"/>
          <p:cNvSpPr>
            <a:spLocks noGrp="1"/>
          </p:cNvSpPr>
          <p:nvPr>
            <p:ph type="sldNum" sz="quarter" idx="5"/>
          </p:nvPr>
        </p:nvSpPr>
        <p:spPr/>
        <p:txBody>
          <a:bodyPr/>
          <a:lstStyle/>
          <a:p>
            <a:fld id="{73BFDDB8-AE5E-0E44-BF8A-92D748406A5D}" type="slidenum">
              <a:rPr lang="en-US" smtClean="0"/>
              <a:t>6</a:t>
            </a:fld>
            <a:endParaRPr lang="en-US" dirty="0"/>
          </a:p>
        </p:txBody>
      </p:sp>
    </p:spTree>
    <p:extLst>
      <p:ext uri="{BB962C8B-B14F-4D97-AF65-F5344CB8AC3E}">
        <p14:creationId xmlns:p14="http://schemas.microsoft.com/office/powerpoint/2010/main" val="3778417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1D3C6-CDF5-9AED-4A28-F4F3FFC5E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2939D3-2485-90F3-E7E5-E66AEB929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BE864-1BB8-232F-E4E4-90B591EB3B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consider another example. In this example, we have a terrible situation. We want to preserve human life, but two merchant ships are being attacked at once by speedboat pirates. There’s only one potential responder.</a:t>
            </a:r>
            <a:br>
              <a:rPr lang="en-US" dirty="0"/>
            </a:br>
            <a:br>
              <a:rPr lang="en-US" dirty="0"/>
            </a:br>
            <a:r>
              <a:rPr lang="en-US" dirty="0"/>
              <a:t>We assume a duty to protect, and from the Naval Postgraduate School we have a good specification of how to perform a merchant-defense mission supplied as knowledge for the agent, but the problem is that we have two different instances of this duty and we can’t move fast enough to pick more than one. </a:t>
            </a:r>
            <a:r>
              <a:rPr lang="en-US"/>
              <a:t>(click)</a:t>
            </a:r>
            <a:br>
              <a:rPr lang="en-US" dirty="0"/>
            </a:br>
            <a:br>
              <a:rPr lang="en-US" dirty="0"/>
            </a:br>
            <a:r>
              <a:rPr lang="en-US" dirty="0"/>
              <a:t>Now, we can imagine encoding simple rules for what to do, such as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interdict for the closest ship” or “interdict for the highest value ship”, those might work fine in many cases, but they could also ignore important details. What if one ship has many more crewmembers?</a:t>
            </a:r>
            <a:br>
              <a:rPr lang="en-US" dirty="0"/>
            </a:br>
            <a:br>
              <a:rPr lang="en-US" dirty="0"/>
            </a:br>
            <a:r>
              <a:rPr lang="en-US" dirty="0"/>
              <a:t>You can imagine an agent doing lots of reasoning to determine which ship it has a greater duty to defend and playing out several simulations, but really, </a:t>
            </a:r>
            <a:br>
              <a:rPr lang="en-US" dirty="0"/>
            </a:br>
            <a:r>
              <a:rPr lang="en-US" dirty="0"/>
              <a:t>(read slide)</a:t>
            </a:r>
            <a:br>
              <a:rPr lang="en-US" dirty="0"/>
            </a:br>
            <a:br>
              <a:rPr lang="en-US" dirty="0"/>
            </a:br>
            <a:r>
              <a:rPr lang="en-US" dirty="0"/>
              <a:t>This can help an agent decide quickly sensitive to a large trove of previous attacks knowledge that are compiled into policy knowledge. Well-trained policy knowledge is likely sensitive to features such as distance and </a:t>
            </a:r>
            <a:r>
              <a:rPr lang="en-US" dirty="0" err="1"/>
              <a:t>crewsize</a:t>
            </a:r>
            <a:r>
              <a:rPr lang="en-US" dirty="0"/>
              <a:t>, but also won’t require extensive reasoning to apply. This is an example where you have this rule-like knowledge of how to carry out defense, but weighing what to defend might be done better with utility-style knowledge.</a:t>
            </a:r>
          </a:p>
        </p:txBody>
      </p:sp>
      <p:sp>
        <p:nvSpPr>
          <p:cNvPr id="4" name="Slide Number Placeholder 3">
            <a:extLst>
              <a:ext uri="{FF2B5EF4-FFF2-40B4-BE49-F238E27FC236}">
                <a16:creationId xmlns:a16="http://schemas.microsoft.com/office/drawing/2014/main" id="{CA3E39DC-D1A0-BED8-1ABD-D5FE886A29F9}"/>
              </a:ext>
            </a:extLst>
          </p:cNvPr>
          <p:cNvSpPr>
            <a:spLocks noGrp="1"/>
          </p:cNvSpPr>
          <p:nvPr>
            <p:ph type="sldNum" sz="quarter" idx="5"/>
          </p:nvPr>
        </p:nvSpPr>
        <p:spPr/>
        <p:txBody>
          <a:bodyPr/>
          <a:lstStyle/>
          <a:p>
            <a:fld id="{73BFDDB8-AE5E-0E44-BF8A-92D748406A5D}" type="slidenum">
              <a:rPr lang="en-US" smtClean="0"/>
              <a:t>7</a:t>
            </a:fld>
            <a:endParaRPr lang="en-US" dirty="0"/>
          </a:p>
        </p:txBody>
      </p:sp>
    </p:spTree>
    <p:extLst>
      <p:ext uri="{BB962C8B-B14F-4D97-AF65-F5344CB8AC3E}">
        <p14:creationId xmlns:p14="http://schemas.microsoft.com/office/powerpoint/2010/main" val="2021205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55292-7542-75F9-69EC-4DB87A752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BD56E-71C8-4758-141D-158B6B475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482AAA-94D8-A03C-68A9-85705FBF6A53}"/>
              </a:ext>
            </a:extLst>
          </p:cNvPr>
          <p:cNvSpPr>
            <a:spLocks noGrp="1"/>
          </p:cNvSpPr>
          <p:nvPr>
            <p:ph type="body" idx="1"/>
          </p:nvPr>
        </p:nvSpPr>
        <p:spPr/>
        <p:txBody>
          <a:bodyPr/>
          <a:lstStyle/>
          <a:p>
            <a:r>
              <a:rPr lang="en-US" dirty="0"/>
              <a:t>But, let’s change the knowledge the agent has a little bit. What if the agent recently saw a single demonstration of new water cannon defenses and knows one of the ships has this defensive ability? (click)</a:t>
            </a:r>
            <a:br>
              <a:rPr lang="en-US" dirty="0"/>
            </a:br>
            <a:br>
              <a:rPr lang="en-US" dirty="0"/>
            </a:br>
            <a:r>
              <a:rPr lang="en-US" dirty="0"/>
              <a:t>The trained utility estimates we might have learned from past attacks doesn’t really hold here. The utility of helping out the bottom ship may be lower than what our policy knowledge estimates because they might be able to fend for themselves, at least for awhile. If so, based on this knowledge of a demo, we might choose to instead help the other ship.</a:t>
            </a:r>
          </a:p>
          <a:p>
            <a:endParaRPr lang="en-US" dirty="0"/>
          </a:p>
          <a:p>
            <a:r>
              <a:rPr lang="en-US" dirty="0"/>
              <a:t>In this case, we’re doing some meta reasoning using an example as a source of knowledge to override policy knowledge that we might otherwise have applied, and we might get better results and save both ships.</a:t>
            </a:r>
          </a:p>
        </p:txBody>
      </p:sp>
      <p:sp>
        <p:nvSpPr>
          <p:cNvPr id="4" name="Slide Number Placeholder 3">
            <a:extLst>
              <a:ext uri="{FF2B5EF4-FFF2-40B4-BE49-F238E27FC236}">
                <a16:creationId xmlns:a16="http://schemas.microsoft.com/office/drawing/2014/main" id="{9A0611B7-CB6E-E10E-3869-F4E3F199B36F}"/>
              </a:ext>
            </a:extLst>
          </p:cNvPr>
          <p:cNvSpPr>
            <a:spLocks noGrp="1"/>
          </p:cNvSpPr>
          <p:nvPr>
            <p:ph type="sldNum" sz="quarter" idx="5"/>
          </p:nvPr>
        </p:nvSpPr>
        <p:spPr/>
        <p:txBody>
          <a:bodyPr/>
          <a:lstStyle/>
          <a:p>
            <a:fld id="{73BFDDB8-AE5E-0E44-BF8A-92D748406A5D}" type="slidenum">
              <a:rPr lang="en-US" smtClean="0"/>
              <a:t>8</a:t>
            </a:fld>
            <a:endParaRPr lang="en-US" dirty="0"/>
          </a:p>
        </p:txBody>
      </p:sp>
    </p:spTree>
    <p:extLst>
      <p:ext uri="{BB962C8B-B14F-4D97-AF65-F5344CB8AC3E}">
        <p14:creationId xmlns:p14="http://schemas.microsoft.com/office/powerpoint/2010/main" val="186696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we’re still working on this, but we’re beginning to find some requirements for any approach to really deal with this. (click) (read slide)</a:t>
            </a:r>
          </a:p>
        </p:txBody>
      </p:sp>
      <p:sp>
        <p:nvSpPr>
          <p:cNvPr id="4" name="Slide Number Placeholder 3"/>
          <p:cNvSpPr>
            <a:spLocks noGrp="1"/>
          </p:cNvSpPr>
          <p:nvPr>
            <p:ph type="sldNum" sz="quarter" idx="5"/>
          </p:nvPr>
        </p:nvSpPr>
        <p:spPr/>
        <p:txBody>
          <a:bodyPr/>
          <a:lstStyle/>
          <a:p>
            <a:fld id="{73BFDDB8-AE5E-0E44-BF8A-92D748406A5D}" type="slidenum">
              <a:rPr lang="en-US" smtClean="0"/>
              <a:t>9</a:t>
            </a:fld>
            <a:endParaRPr lang="en-US" dirty="0"/>
          </a:p>
        </p:txBody>
      </p:sp>
    </p:spTree>
    <p:extLst>
      <p:ext uri="{BB962C8B-B14F-4D97-AF65-F5344CB8AC3E}">
        <p14:creationId xmlns:p14="http://schemas.microsoft.com/office/powerpoint/2010/main" val="3829455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8336-3D7E-3042-B33D-E690532DF805}"/>
              </a:ext>
            </a:extLst>
          </p:cNvPr>
          <p:cNvSpPr>
            <a:spLocks noGrp="1"/>
          </p:cNvSpPr>
          <p:nvPr>
            <p:ph type="ctrTitle"/>
          </p:nvPr>
        </p:nvSpPr>
        <p:spPr>
          <a:xfrm>
            <a:off x="1524000" y="1122363"/>
            <a:ext cx="9144000" cy="2387600"/>
          </a:xfrm>
        </p:spPr>
        <p:txBody>
          <a:bodyPr anchor="b"/>
          <a:lstStyle>
            <a:lvl1pPr algn="ctr">
              <a:defRPr sz="6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20CCBE-74AD-E049-A727-32468C218A11}"/>
              </a:ext>
            </a:extLst>
          </p:cNvPr>
          <p:cNvSpPr>
            <a:spLocks noGrp="1"/>
          </p:cNvSpPr>
          <p:nvPr>
            <p:ph type="subTitle" idx="1"/>
          </p:nvPr>
        </p:nvSpPr>
        <p:spPr>
          <a:xfrm>
            <a:off x="5099222" y="3565318"/>
            <a:ext cx="5568778" cy="1655762"/>
          </a:xfrm>
        </p:spPr>
        <p:txBody>
          <a:bodyPr/>
          <a:lstStyle>
            <a:lvl1pPr marL="0" indent="0" algn="ctr">
              <a:buNone/>
              <a:defRPr sz="24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7ACBE8D-5297-C147-8194-1339688CCE94}"/>
              </a:ext>
            </a:extLst>
          </p:cNvPr>
          <p:cNvSpPr>
            <a:spLocks noGrp="1"/>
          </p:cNvSpPr>
          <p:nvPr>
            <p:ph type="dt" sz="half" idx="10"/>
          </p:nvPr>
        </p:nvSpPr>
        <p:spPr>
          <a:xfrm>
            <a:off x="838200" y="6356350"/>
            <a:ext cx="2743200" cy="365125"/>
          </a:xfrm>
          <a:prstGeom prst="rect">
            <a:avLst/>
          </a:prstGeom>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dirty="0"/>
          </a:p>
        </p:txBody>
      </p:sp>
      <p:sp>
        <p:nvSpPr>
          <p:cNvPr id="5" name="Footer Placeholder 4">
            <a:extLst>
              <a:ext uri="{FF2B5EF4-FFF2-40B4-BE49-F238E27FC236}">
                <a16:creationId xmlns:a16="http://schemas.microsoft.com/office/drawing/2014/main" id="{557F3921-0C4A-FE4B-92C7-4DC7EFEC44F3}"/>
              </a:ext>
            </a:extLst>
          </p:cNvPr>
          <p:cNvSpPr>
            <a:spLocks noGrp="1"/>
          </p:cNvSpPr>
          <p:nvPr>
            <p:ph type="ftr" sz="quarter" idx="11"/>
          </p:nvPr>
        </p:nvSpPr>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 2025 Center for Integrated Cognition</a:t>
            </a:r>
            <a:endParaRPr lang="en-US" dirty="0"/>
          </a:p>
        </p:txBody>
      </p:sp>
      <p:sp>
        <p:nvSpPr>
          <p:cNvPr id="6" name="Slide Number Placeholder 5">
            <a:extLst>
              <a:ext uri="{FF2B5EF4-FFF2-40B4-BE49-F238E27FC236}">
                <a16:creationId xmlns:a16="http://schemas.microsoft.com/office/drawing/2014/main" id="{AF8EB248-4553-3341-B1C2-6E172FFDB6EF}"/>
              </a:ext>
            </a:extLst>
          </p:cNvPr>
          <p:cNvSpPr>
            <a:spLocks noGrp="1"/>
          </p:cNvSpPr>
          <p:nvPr>
            <p:ph type="sldNum" sz="quarter" idx="12"/>
          </p:nvPr>
        </p:nvSpPr>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8" name="Picture 7" descr="A picture containing logo&#10;&#10;Description automatically generated">
            <a:extLst>
              <a:ext uri="{FF2B5EF4-FFF2-40B4-BE49-F238E27FC236}">
                <a16:creationId xmlns:a16="http://schemas.microsoft.com/office/drawing/2014/main" id="{5A0AE10D-C487-F949-A92C-E21691EA5A22}"/>
              </a:ext>
            </a:extLst>
          </p:cNvPr>
          <p:cNvPicPr>
            <a:picLocks noChangeAspect="1"/>
          </p:cNvPicPr>
          <p:nvPr userDrawn="1"/>
        </p:nvPicPr>
        <p:blipFill>
          <a:blip r:embed="rId2"/>
          <a:stretch>
            <a:fillRect/>
          </a:stretch>
        </p:blipFill>
        <p:spPr>
          <a:xfrm>
            <a:off x="1065848" y="3361101"/>
            <a:ext cx="4234249" cy="2064196"/>
          </a:xfrm>
          <a:prstGeom prst="rect">
            <a:avLst/>
          </a:prstGeom>
        </p:spPr>
      </p:pic>
      <p:sp>
        <p:nvSpPr>
          <p:cNvPr id="9" name="Rectangle 8">
            <a:extLst>
              <a:ext uri="{FF2B5EF4-FFF2-40B4-BE49-F238E27FC236}">
                <a16:creationId xmlns:a16="http://schemas.microsoft.com/office/drawing/2014/main" id="{A73ED1C7-4643-2D46-9E7E-622B2A407F23}"/>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04015B5-BDD5-DB43-9850-F6756B5FE413}"/>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4527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727E-E383-2040-B162-50B0BF6293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0AE8C7-8DBD-1D4C-8DC6-EC4FD9ECC8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ADEABA3-1AA3-C54C-A042-69F88833B6D2}"/>
              </a:ext>
            </a:extLst>
          </p:cNvPr>
          <p:cNvSpPr>
            <a:spLocks noGrp="1"/>
          </p:cNvSpPr>
          <p:nvPr>
            <p:ph type="ftr" sz="quarter" idx="11"/>
          </p:nvPr>
        </p:nvSpPr>
        <p:spPr/>
        <p:txBody>
          <a:bodyPr/>
          <a:lstStyle/>
          <a:p>
            <a:r>
              <a:rPr lang="en-US"/>
              <a:t>(c) 2025 Center for Integrated Cognition</a:t>
            </a:r>
            <a:endParaRPr lang="en-US" dirty="0"/>
          </a:p>
        </p:txBody>
      </p:sp>
      <p:sp>
        <p:nvSpPr>
          <p:cNvPr id="6" name="Slide Number Placeholder 5">
            <a:extLst>
              <a:ext uri="{FF2B5EF4-FFF2-40B4-BE49-F238E27FC236}">
                <a16:creationId xmlns:a16="http://schemas.microsoft.com/office/drawing/2014/main" id="{8EFD9FA5-8683-4748-A947-83D0D24C582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69701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B140B2-C8DD-7D49-8C4C-E76A36F9EF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6BC09-9D38-D546-93F8-A40091D341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0F64398-367E-6C4D-9143-F7CB6D471CF1}"/>
              </a:ext>
            </a:extLst>
          </p:cNvPr>
          <p:cNvSpPr>
            <a:spLocks noGrp="1"/>
          </p:cNvSpPr>
          <p:nvPr>
            <p:ph type="ftr" sz="quarter" idx="11"/>
          </p:nvPr>
        </p:nvSpPr>
        <p:spPr/>
        <p:txBody>
          <a:bodyPr/>
          <a:lstStyle/>
          <a:p>
            <a:r>
              <a:rPr lang="en-US"/>
              <a:t>(c) 2025 Center for Integrated Cognition</a:t>
            </a:r>
            <a:endParaRPr lang="en-US" dirty="0"/>
          </a:p>
        </p:txBody>
      </p:sp>
      <p:sp>
        <p:nvSpPr>
          <p:cNvPr id="6" name="Slide Number Placeholder 5">
            <a:extLst>
              <a:ext uri="{FF2B5EF4-FFF2-40B4-BE49-F238E27FC236}">
                <a16:creationId xmlns:a16="http://schemas.microsoft.com/office/drawing/2014/main" id="{3EFD7A82-46CE-5847-967B-6FADC6847FF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12548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7821-4D55-0449-A265-E50739697F41}"/>
              </a:ext>
            </a:extLst>
          </p:cNvPr>
          <p:cNvSpPr>
            <a:spLocks noGrp="1"/>
          </p:cNvSpPr>
          <p:nvPr>
            <p:ph type="title"/>
          </p:nvPr>
        </p:nvSpPr>
        <p:spPr/>
        <p:txBody>
          <a:bodyPr/>
          <a:lstStyle>
            <a:lvl1pPr>
              <a:defRPr>
                <a:solidFill>
                  <a:srgbClr val="16447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425222-F0F0-CD40-BDA6-BF3A418C118A}"/>
              </a:ext>
            </a:extLst>
          </p:cNvPr>
          <p:cNvSpPr>
            <a:spLocks noGrp="1"/>
          </p:cNvSpPr>
          <p:nvPr>
            <p:ph idx="1"/>
          </p:nvPr>
        </p:nvSpPr>
        <p:spPr>
          <a:xfrm>
            <a:off x="850557" y="1825625"/>
            <a:ext cx="10515600" cy="4351338"/>
          </a:xfrm>
        </p:spPr>
        <p:txBody>
          <a:bodyPr/>
          <a:lstStyle>
            <a:lvl1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3659D40-DAF0-934E-AD5D-CE319220C316}"/>
              </a:ext>
            </a:extLst>
          </p:cNvPr>
          <p:cNvSpPr>
            <a:spLocks noGrp="1"/>
          </p:cNvSpPr>
          <p:nvPr>
            <p:ph type="ftr" sz="quarter" idx="11"/>
          </p:nvPr>
        </p:nvSpPr>
        <p:spPr>
          <a:xfrm>
            <a:off x="4038600" y="6604088"/>
            <a:ext cx="4114800" cy="228600"/>
          </a:xfrm>
        </p:spPr>
        <p:txBody>
          <a:bodyPr/>
          <a:lstStyle>
            <a:lvl1pPr>
              <a:defRPr sz="1000">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 2025 Center for Integrated Cognition</a:t>
            </a:r>
            <a:endParaRPr lang="en-US" dirty="0"/>
          </a:p>
        </p:txBody>
      </p:sp>
      <p:sp>
        <p:nvSpPr>
          <p:cNvPr id="7" name="Rectangle 6">
            <a:extLst>
              <a:ext uri="{FF2B5EF4-FFF2-40B4-BE49-F238E27FC236}">
                <a16:creationId xmlns:a16="http://schemas.microsoft.com/office/drawing/2014/main" id="{AA74D2A7-6DC6-474C-ACB2-4D5C3301316E}"/>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D84A6F3-5B4C-0545-A867-47D86544BD53}"/>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28721CB0-23F0-CB45-A7F4-DC4C6BA8BFB3}"/>
              </a:ext>
            </a:extLst>
          </p:cNvPr>
          <p:cNvSpPr>
            <a:spLocks noGrp="1"/>
          </p:cNvSpPr>
          <p:nvPr>
            <p:ph type="sldNum" sz="quarter" idx="12"/>
          </p:nvPr>
        </p:nvSpPr>
        <p:spPr>
          <a:xfrm>
            <a:off x="-45216" y="6479320"/>
            <a:ext cx="418070" cy="365125"/>
          </a:xfrm>
        </p:spPr>
        <p:txBody>
          <a:bodyPr/>
          <a:lstStyle>
            <a:lvl1pPr>
              <a:defRPr sz="1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spTree>
    <p:extLst>
      <p:ext uri="{BB962C8B-B14F-4D97-AF65-F5344CB8AC3E}">
        <p14:creationId xmlns:p14="http://schemas.microsoft.com/office/powerpoint/2010/main" val="323600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6803-4D45-8F42-9625-528307524E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42DCE7-712E-2B48-B8D0-4711A376D2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B52AE253-0C04-4F4B-B746-39FB983058DB}"/>
              </a:ext>
            </a:extLst>
          </p:cNvPr>
          <p:cNvSpPr>
            <a:spLocks noGrp="1"/>
          </p:cNvSpPr>
          <p:nvPr>
            <p:ph type="ftr" sz="quarter" idx="11"/>
          </p:nvPr>
        </p:nvSpPr>
        <p:spPr/>
        <p:txBody>
          <a:bodyPr/>
          <a:lstStyle/>
          <a:p>
            <a:r>
              <a:rPr lang="en-US"/>
              <a:t>(c) 2025 Center for Integrated Cognition</a:t>
            </a:r>
            <a:endParaRPr lang="en-US" dirty="0"/>
          </a:p>
        </p:txBody>
      </p:sp>
      <p:sp>
        <p:nvSpPr>
          <p:cNvPr id="6" name="Slide Number Placeholder 5">
            <a:extLst>
              <a:ext uri="{FF2B5EF4-FFF2-40B4-BE49-F238E27FC236}">
                <a16:creationId xmlns:a16="http://schemas.microsoft.com/office/drawing/2014/main" id="{310A5088-EFBE-6D47-9AC7-D88472DCDABD}"/>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661526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AA9E-9038-E145-A9AA-554385B46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AEBC2-66E4-A741-B696-F3D08DC58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64C7B3-7A9D-E749-AE40-BD65C4F6BF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35FB4CA-79BA-224A-B8E6-75D1A1F3DA2E}"/>
              </a:ext>
            </a:extLst>
          </p:cNvPr>
          <p:cNvSpPr>
            <a:spLocks noGrp="1"/>
          </p:cNvSpPr>
          <p:nvPr>
            <p:ph type="ftr" sz="quarter" idx="11"/>
          </p:nvPr>
        </p:nvSpPr>
        <p:spPr/>
        <p:txBody>
          <a:bodyPr/>
          <a:lstStyle/>
          <a:p>
            <a:r>
              <a:rPr lang="en-US"/>
              <a:t>(c) 2025 Center for Integrated Cognition</a:t>
            </a:r>
            <a:endParaRPr lang="en-US" dirty="0"/>
          </a:p>
        </p:txBody>
      </p:sp>
      <p:sp>
        <p:nvSpPr>
          <p:cNvPr id="7" name="Slide Number Placeholder 6">
            <a:extLst>
              <a:ext uri="{FF2B5EF4-FFF2-40B4-BE49-F238E27FC236}">
                <a16:creationId xmlns:a16="http://schemas.microsoft.com/office/drawing/2014/main" id="{B09C2C47-9245-2F47-B90C-FF2C8854514A}"/>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80122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EBFD-A83B-2047-A62B-AA4E0474C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E508C-5D2C-0645-9BF1-7B42FCD9D2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82D44-F4D8-7E42-98A9-6878BEF01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65B926-2727-0849-92AD-EF15880F1C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F4463-B941-BE42-997E-4740C6BE24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9076468C-D838-3F44-ABDD-3F95582F1C5D}"/>
              </a:ext>
            </a:extLst>
          </p:cNvPr>
          <p:cNvSpPr>
            <a:spLocks noGrp="1"/>
          </p:cNvSpPr>
          <p:nvPr>
            <p:ph type="ftr" sz="quarter" idx="11"/>
          </p:nvPr>
        </p:nvSpPr>
        <p:spPr/>
        <p:txBody>
          <a:bodyPr/>
          <a:lstStyle/>
          <a:p>
            <a:r>
              <a:rPr lang="en-US"/>
              <a:t>(c) 2025 Center for Integrated Cognition</a:t>
            </a:r>
            <a:endParaRPr lang="en-US" dirty="0"/>
          </a:p>
        </p:txBody>
      </p:sp>
      <p:sp>
        <p:nvSpPr>
          <p:cNvPr id="9" name="Slide Number Placeholder 8">
            <a:extLst>
              <a:ext uri="{FF2B5EF4-FFF2-40B4-BE49-F238E27FC236}">
                <a16:creationId xmlns:a16="http://schemas.microsoft.com/office/drawing/2014/main" id="{303817BF-7E0B-C94D-92BD-F583AB55C2DB}"/>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78954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2FF-AC46-0640-AD7D-12BC1145090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1C37EEAB-510B-6A4F-A13F-2FB4C4802783}"/>
              </a:ext>
            </a:extLst>
          </p:cNvPr>
          <p:cNvSpPr>
            <a:spLocks noGrp="1"/>
          </p:cNvSpPr>
          <p:nvPr>
            <p:ph type="ftr" sz="quarter" idx="11"/>
          </p:nvPr>
        </p:nvSpPr>
        <p:spPr/>
        <p:txBody>
          <a:bodyPr/>
          <a:lstStyle/>
          <a:p>
            <a:r>
              <a:rPr lang="en-US"/>
              <a:t>(c) 2025 Center for Integrated Cognition</a:t>
            </a:r>
            <a:endParaRPr lang="en-US" dirty="0"/>
          </a:p>
        </p:txBody>
      </p:sp>
      <p:sp>
        <p:nvSpPr>
          <p:cNvPr id="5" name="Slide Number Placeholder 4">
            <a:extLst>
              <a:ext uri="{FF2B5EF4-FFF2-40B4-BE49-F238E27FC236}">
                <a16:creationId xmlns:a16="http://schemas.microsoft.com/office/drawing/2014/main" id="{9E1EBD25-079B-154D-A968-650A17752783}"/>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339941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07848-B6DF-8543-B2B0-E2C3D709D750}"/>
              </a:ext>
            </a:extLst>
          </p:cNvPr>
          <p:cNvSpPr>
            <a:spLocks noGrp="1"/>
          </p:cNvSpPr>
          <p:nvPr>
            <p:ph type="ftr" sz="quarter" idx="11"/>
          </p:nvPr>
        </p:nvSpPr>
        <p:spPr/>
        <p:txBody>
          <a:bodyPr/>
          <a:lstStyle/>
          <a:p>
            <a:r>
              <a:rPr lang="en-US"/>
              <a:t>(c) 2025 Center for Integrated Cognition</a:t>
            </a:r>
            <a:endParaRPr lang="en-US" dirty="0"/>
          </a:p>
        </p:txBody>
      </p:sp>
      <p:sp>
        <p:nvSpPr>
          <p:cNvPr id="4" name="Slide Number Placeholder 3">
            <a:extLst>
              <a:ext uri="{FF2B5EF4-FFF2-40B4-BE49-F238E27FC236}">
                <a16:creationId xmlns:a16="http://schemas.microsoft.com/office/drawing/2014/main" id="{57477FF2-5581-3247-A41D-D7AB059B05A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331997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3F16-58A9-4E48-8A35-DFE4C9AFA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7C8EA-20F0-504A-AFA6-B7B005C35B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30A530-A3D6-B842-B311-C4579BB6A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3A6FDFB5-BB9B-7D4F-A817-BCA14E43A923}"/>
              </a:ext>
            </a:extLst>
          </p:cNvPr>
          <p:cNvSpPr>
            <a:spLocks noGrp="1"/>
          </p:cNvSpPr>
          <p:nvPr>
            <p:ph type="ftr" sz="quarter" idx="11"/>
          </p:nvPr>
        </p:nvSpPr>
        <p:spPr/>
        <p:txBody>
          <a:bodyPr/>
          <a:lstStyle/>
          <a:p>
            <a:r>
              <a:rPr lang="en-US"/>
              <a:t>(c) 2025 Center for Integrated Cognition</a:t>
            </a:r>
            <a:endParaRPr lang="en-US" dirty="0"/>
          </a:p>
        </p:txBody>
      </p:sp>
      <p:sp>
        <p:nvSpPr>
          <p:cNvPr id="7" name="Slide Number Placeholder 6">
            <a:extLst>
              <a:ext uri="{FF2B5EF4-FFF2-40B4-BE49-F238E27FC236}">
                <a16:creationId xmlns:a16="http://schemas.microsoft.com/office/drawing/2014/main" id="{B0CDB600-3C57-A744-BAFD-E96038934B2E}"/>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75617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75FD-473A-1B46-8898-1D23F7324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3D1938-14C3-8249-8D17-C1D8E97CAE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83881D2-0036-7D4F-B9B7-240B960262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F467AA0-67E4-A043-BBA3-4D105A680082}"/>
              </a:ext>
            </a:extLst>
          </p:cNvPr>
          <p:cNvSpPr>
            <a:spLocks noGrp="1"/>
          </p:cNvSpPr>
          <p:nvPr>
            <p:ph type="ftr" sz="quarter" idx="11"/>
          </p:nvPr>
        </p:nvSpPr>
        <p:spPr/>
        <p:txBody>
          <a:bodyPr/>
          <a:lstStyle/>
          <a:p>
            <a:r>
              <a:rPr lang="en-US"/>
              <a:t>(c) 2025 Center for Integrated Cognition</a:t>
            </a:r>
            <a:endParaRPr lang="en-US" dirty="0"/>
          </a:p>
        </p:txBody>
      </p:sp>
      <p:sp>
        <p:nvSpPr>
          <p:cNvPr id="7" name="Slide Number Placeholder 6">
            <a:extLst>
              <a:ext uri="{FF2B5EF4-FFF2-40B4-BE49-F238E27FC236}">
                <a16:creationId xmlns:a16="http://schemas.microsoft.com/office/drawing/2014/main" id="{DD4A0DF2-2E3E-FB47-9462-F6442537235F}"/>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84150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696579-403A-2D49-854A-F302A0CCD307}"/>
              </a:ext>
            </a:extLst>
          </p:cNvPr>
          <p:cNvSpPr>
            <a:spLocks noGrp="1"/>
          </p:cNvSpPr>
          <p:nvPr>
            <p:ph type="title"/>
          </p:nvPr>
        </p:nvSpPr>
        <p:spPr>
          <a:xfrm>
            <a:off x="1902940" y="365125"/>
            <a:ext cx="9450859"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4BA885-C88A-8443-BEC5-6285044E5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E62BFCA-B87E-4D49-9D40-90A0A822017C}"/>
              </a:ext>
            </a:extLst>
          </p:cNvPr>
          <p:cNvSpPr>
            <a:spLocks noGrp="1"/>
          </p:cNvSpPr>
          <p:nvPr>
            <p:ph type="ftr" sz="quarter" idx="3"/>
          </p:nvPr>
        </p:nvSpPr>
        <p:spPr>
          <a:xfrm>
            <a:off x="4038600" y="6591731"/>
            <a:ext cx="4114800" cy="228600"/>
          </a:xfrm>
          <a:prstGeom prst="rect">
            <a:avLst/>
          </a:prstGeom>
        </p:spPr>
        <p:txBody>
          <a:bodyPr vert="horz" lIns="91440" tIns="45720" rIns="91440" bIns="45720" rtlCol="0" anchor="ctr"/>
          <a:lstStyle>
            <a:lvl1pPr algn="ctr">
              <a:defRPr sz="1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 2025 Center for Integrated Cognition</a:t>
            </a:r>
            <a:endParaRPr lang="en-US" dirty="0"/>
          </a:p>
        </p:txBody>
      </p:sp>
      <p:sp>
        <p:nvSpPr>
          <p:cNvPr id="7" name="Rectangle 6">
            <a:extLst>
              <a:ext uri="{FF2B5EF4-FFF2-40B4-BE49-F238E27FC236}">
                <a16:creationId xmlns:a16="http://schemas.microsoft.com/office/drawing/2014/main" id="{B9C69BE9-79B8-3444-86D7-BD0CDEB294EB}"/>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AB7603F-716A-7640-8650-BC1C2787F571}"/>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C80CB11-A8CB-9B44-B1BE-A61179558FE6}"/>
              </a:ext>
            </a:extLst>
          </p:cNvPr>
          <p:cNvSpPr>
            <a:spLocks noGrp="1"/>
          </p:cNvSpPr>
          <p:nvPr>
            <p:ph type="sldNum" sz="quarter" idx="4"/>
          </p:nvPr>
        </p:nvSpPr>
        <p:spPr>
          <a:xfrm>
            <a:off x="12579" y="6476830"/>
            <a:ext cx="381000" cy="365125"/>
          </a:xfrm>
          <a:prstGeom prst="rect">
            <a:avLst/>
          </a:prstGeom>
        </p:spPr>
        <p:txBody>
          <a:bodyPr vert="horz" lIns="91440" tIns="45720" rIns="91440" bIns="45720" rtlCol="0" anchor="ctr"/>
          <a:lstStyle>
            <a:lvl1pPr algn="r">
              <a:defRPr sz="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10" name="Picture 9" descr="A picture containing logo&#10;&#10;Description automatically generated">
            <a:extLst>
              <a:ext uri="{FF2B5EF4-FFF2-40B4-BE49-F238E27FC236}">
                <a16:creationId xmlns:a16="http://schemas.microsoft.com/office/drawing/2014/main" id="{F53DB1AD-80EE-3140-B163-9C553C8105AA}"/>
              </a:ext>
            </a:extLst>
          </p:cNvPr>
          <p:cNvPicPr>
            <a:picLocks noChangeAspect="1"/>
          </p:cNvPicPr>
          <p:nvPr userDrawn="1"/>
        </p:nvPicPr>
        <p:blipFill rotWithShape="1">
          <a:blip r:embed="rId13"/>
          <a:srcRect l="6757" t="19438" r="57365" b="13617"/>
          <a:stretch/>
        </p:blipFill>
        <p:spPr>
          <a:xfrm>
            <a:off x="748639" y="547317"/>
            <a:ext cx="949358" cy="863540"/>
          </a:xfrm>
          <a:prstGeom prst="rect">
            <a:avLst/>
          </a:prstGeom>
        </p:spPr>
      </p:pic>
    </p:spTree>
    <p:extLst>
      <p:ext uri="{BB962C8B-B14F-4D97-AF65-F5344CB8AC3E}">
        <p14:creationId xmlns:p14="http://schemas.microsoft.com/office/powerpoint/2010/main" val="1973289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png"/><Relationship Id="rId7" Type="http://schemas.openxmlformats.org/officeDocument/2006/relationships/hyperlink" Target="https://pxhere.com/en/photo/245846" TargetMode="External"/><Relationship Id="rId12"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8.png"/><Relationship Id="rId5" Type="http://schemas.openxmlformats.org/officeDocument/2006/relationships/hyperlink" Target="https://www.wallpaperflare.com/blue-and-red-cargo-ship-sea-the-ship-a-container-ship-tank-wallpaper-qodod/download/4096x2304" TargetMode="External"/><Relationship Id="rId10" Type="http://schemas.openxmlformats.org/officeDocument/2006/relationships/hyperlink" Target="https://creativecommons.org/licenses/by-nc-sa/3.0/" TargetMode="External"/><Relationship Id="rId4" Type="http://schemas.openxmlformats.org/officeDocument/2006/relationships/image" Target="../media/image5.jpg"/><Relationship Id="rId9" Type="http://schemas.openxmlformats.org/officeDocument/2006/relationships/hyperlink" Target="https://www.flickr.com/photos/ian_e_abbott/49435840231/"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flickr.com/photos/ian_e_abbott/49435840231/" TargetMode="External"/><Relationship Id="rId3" Type="http://schemas.openxmlformats.org/officeDocument/2006/relationships/image" Target="../media/image5.jpg"/><Relationship Id="rId7" Type="http://schemas.openxmlformats.org/officeDocument/2006/relationships/image" Target="../media/image7.jpg"/><Relationship Id="rId12"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pxhere.com/en/photo/245846" TargetMode="External"/><Relationship Id="rId11" Type="http://schemas.openxmlformats.org/officeDocument/2006/relationships/image" Target="../media/image9.png"/><Relationship Id="rId5" Type="http://schemas.openxmlformats.org/officeDocument/2006/relationships/image" Target="../media/image6.jpg"/><Relationship Id="rId10" Type="http://schemas.openxmlformats.org/officeDocument/2006/relationships/image" Target="../media/image8.png"/><Relationship Id="rId4" Type="http://schemas.openxmlformats.org/officeDocument/2006/relationships/hyperlink" Target="https://www.wallpaperflare.com/blue-and-red-cargo-ship-sea-the-ship-a-container-ship-tank-wallpaper-qodod/download/4096x2304" TargetMode="External"/><Relationship Id="rId9" Type="http://schemas.openxmlformats.org/officeDocument/2006/relationships/hyperlink" Target="https://creativecommons.org/licenses/by-nc-sa/3.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EF43E68-1249-204C-A48B-06B2A334260B}"/>
              </a:ext>
            </a:extLst>
          </p:cNvPr>
          <p:cNvSpPr>
            <a:spLocks noGrp="1"/>
          </p:cNvSpPr>
          <p:nvPr>
            <p:ph type="subTitle" idx="1"/>
          </p:nvPr>
        </p:nvSpPr>
        <p:spPr>
          <a:xfrm>
            <a:off x="5446464" y="3588472"/>
            <a:ext cx="5838851" cy="1655762"/>
          </a:xfrm>
        </p:spPr>
        <p:txBody>
          <a:bodyPr>
            <a:noAutofit/>
          </a:bodyPr>
          <a:lstStyle/>
          <a:p>
            <a:pPr>
              <a:lnSpc>
                <a:spcPct val="100000"/>
              </a:lnSpc>
            </a:pPr>
            <a:r>
              <a:rPr lang="en-US" b="1" dirty="0"/>
              <a:t>Steven Jones</a:t>
            </a:r>
            <a:r>
              <a:rPr lang="en-US" dirty="0"/>
              <a:t>, Robert Wray, John Laird</a:t>
            </a:r>
          </a:p>
          <a:p>
            <a:pPr>
              <a:lnSpc>
                <a:spcPct val="100000"/>
              </a:lnSpc>
            </a:pPr>
            <a:r>
              <a:rPr lang="en-US" dirty="0"/>
              <a:t>45</a:t>
            </a:r>
            <a:r>
              <a:rPr lang="en-US" baseline="30000" dirty="0"/>
              <a:t>th</a:t>
            </a:r>
            <a:r>
              <a:rPr lang="en-US" dirty="0"/>
              <a:t> Soar Workshop</a:t>
            </a:r>
          </a:p>
          <a:p>
            <a:pPr>
              <a:lnSpc>
                <a:spcPct val="100000"/>
              </a:lnSpc>
            </a:pPr>
            <a:r>
              <a:rPr lang="en-US" dirty="0"/>
              <a:t>5 May 2025</a:t>
            </a:r>
          </a:p>
          <a:p>
            <a:pPr>
              <a:lnSpc>
                <a:spcPct val="100000"/>
              </a:lnSpc>
            </a:pPr>
            <a:endParaRPr lang="en-US" b="1" dirty="0"/>
          </a:p>
        </p:txBody>
      </p:sp>
      <p:sp>
        <p:nvSpPr>
          <p:cNvPr id="6" name="Title 5">
            <a:extLst>
              <a:ext uri="{FF2B5EF4-FFF2-40B4-BE49-F238E27FC236}">
                <a16:creationId xmlns:a16="http://schemas.microsoft.com/office/drawing/2014/main" id="{4BBD4439-235B-5756-9EF3-BB396B82E7A3}"/>
              </a:ext>
            </a:extLst>
          </p:cNvPr>
          <p:cNvSpPr>
            <a:spLocks noGrp="1"/>
          </p:cNvSpPr>
          <p:nvPr>
            <p:ph type="ctrTitle"/>
          </p:nvPr>
        </p:nvSpPr>
        <p:spPr/>
        <p:txBody>
          <a:bodyPr>
            <a:normAutofit fontScale="90000"/>
          </a:bodyPr>
          <a:lstStyle/>
          <a:p>
            <a:r>
              <a:rPr lang="en-US" dirty="0"/>
              <a:t>How Different Sources of Knowledge Shape Normative Decision-Making</a:t>
            </a:r>
          </a:p>
        </p:txBody>
      </p:sp>
    </p:spTree>
    <p:extLst>
      <p:ext uri="{BB962C8B-B14F-4D97-AF65-F5344CB8AC3E}">
        <p14:creationId xmlns:p14="http://schemas.microsoft.com/office/powerpoint/2010/main" val="328821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6B4C4-0799-DCB4-515D-0686BD27F4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70FC8-9133-24D0-F358-1B08978EA4E4}"/>
              </a:ext>
            </a:extLst>
          </p:cNvPr>
          <p:cNvSpPr>
            <a:spLocks noGrp="1"/>
          </p:cNvSpPr>
          <p:nvPr>
            <p:ph type="title"/>
          </p:nvPr>
        </p:nvSpPr>
        <p:spPr/>
        <p:txBody>
          <a:bodyPr/>
          <a:lstStyle/>
          <a:p>
            <a:r>
              <a:rPr lang="en-US" dirty="0"/>
              <a:t>Important Aspects of our Approach in Soar</a:t>
            </a:r>
          </a:p>
        </p:txBody>
      </p:sp>
      <p:sp>
        <p:nvSpPr>
          <p:cNvPr id="3" name="Content Placeholder 2">
            <a:extLst>
              <a:ext uri="{FF2B5EF4-FFF2-40B4-BE49-F238E27FC236}">
                <a16:creationId xmlns:a16="http://schemas.microsoft.com/office/drawing/2014/main" id="{B8BC75FC-8CEB-9483-7942-01A0AB3AB86D}"/>
              </a:ext>
            </a:extLst>
          </p:cNvPr>
          <p:cNvSpPr>
            <a:spLocks noGrp="1"/>
          </p:cNvSpPr>
          <p:nvPr>
            <p:ph idx="1"/>
          </p:nvPr>
        </p:nvSpPr>
        <p:spPr/>
        <p:txBody>
          <a:bodyPr/>
          <a:lstStyle/>
          <a:p>
            <a:r>
              <a:rPr lang="en-US" dirty="0"/>
              <a:t>Conflicts and knowledge incompleteness are explicit</a:t>
            </a:r>
          </a:p>
          <a:p>
            <a:r>
              <a:rPr lang="en-US" dirty="0" err="1"/>
              <a:t>Metareasoning</a:t>
            </a:r>
            <a:r>
              <a:rPr lang="en-US" dirty="0"/>
              <a:t> guides decision-making in those cases</a:t>
            </a:r>
          </a:p>
          <a:p>
            <a:pPr lvl="1"/>
            <a:r>
              <a:rPr lang="en-US" dirty="0"/>
              <a:t>You can tell why an agent picked what it picked</a:t>
            </a:r>
          </a:p>
          <a:p>
            <a:r>
              <a:rPr lang="en-US" dirty="0"/>
              <a:t>Soar supports this as part of its real-time reasoning</a:t>
            </a:r>
          </a:p>
        </p:txBody>
      </p:sp>
      <p:sp>
        <p:nvSpPr>
          <p:cNvPr id="4" name="Footer Placeholder 3">
            <a:extLst>
              <a:ext uri="{FF2B5EF4-FFF2-40B4-BE49-F238E27FC236}">
                <a16:creationId xmlns:a16="http://schemas.microsoft.com/office/drawing/2014/main" id="{5EBFA59C-1EF2-3407-5C70-978851C34909}"/>
              </a:ext>
            </a:extLst>
          </p:cNvPr>
          <p:cNvSpPr>
            <a:spLocks noGrp="1"/>
          </p:cNvSpPr>
          <p:nvPr>
            <p:ph type="ftr" sz="quarter" idx="11"/>
          </p:nvPr>
        </p:nvSpPr>
        <p:spPr/>
        <p:txBody>
          <a:bodyPr/>
          <a:lstStyle/>
          <a:p>
            <a:r>
              <a:rPr lang="en-US"/>
              <a:t>(c) 2025 Center for Integrated Cognition</a:t>
            </a:r>
            <a:endParaRPr lang="en-US" dirty="0"/>
          </a:p>
        </p:txBody>
      </p:sp>
      <p:sp>
        <p:nvSpPr>
          <p:cNvPr id="5" name="Slide Number Placeholder 4">
            <a:extLst>
              <a:ext uri="{FF2B5EF4-FFF2-40B4-BE49-F238E27FC236}">
                <a16:creationId xmlns:a16="http://schemas.microsoft.com/office/drawing/2014/main" id="{7A6AAE4F-F8FC-35F8-CC86-E1E20847E0A3}"/>
              </a:ext>
            </a:extLst>
          </p:cNvPr>
          <p:cNvSpPr>
            <a:spLocks noGrp="1"/>
          </p:cNvSpPr>
          <p:nvPr>
            <p:ph type="sldNum" sz="quarter" idx="12"/>
          </p:nvPr>
        </p:nvSpPr>
        <p:spPr/>
        <p:txBody>
          <a:bodyPr/>
          <a:lstStyle/>
          <a:p>
            <a:fld id="{B65E7EDF-9339-DF44-A240-6BDBFF05048D}" type="slidenum">
              <a:rPr lang="en-US" smtClean="0"/>
              <a:pPr/>
              <a:t>10</a:t>
            </a:fld>
            <a:endParaRPr lang="en-US" dirty="0"/>
          </a:p>
        </p:txBody>
      </p:sp>
    </p:spTree>
    <p:extLst>
      <p:ext uri="{BB962C8B-B14F-4D97-AF65-F5344CB8AC3E}">
        <p14:creationId xmlns:p14="http://schemas.microsoft.com/office/powerpoint/2010/main" val="18893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77AD-39E6-8373-8B9C-8263FD1E2870}"/>
              </a:ext>
            </a:extLst>
          </p:cNvPr>
          <p:cNvSpPr>
            <a:spLocks noGrp="1"/>
          </p:cNvSpPr>
          <p:nvPr>
            <p:ph type="title"/>
          </p:nvPr>
        </p:nvSpPr>
        <p:spPr/>
        <p:txBody>
          <a:bodyPr/>
          <a:lstStyle/>
          <a:p>
            <a:r>
              <a:rPr lang="en-US" dirty="0"/>
              <a:t>Nuggets              Coal</a:t>
            </a:r>
          </a:p>
        </p:txBody>
      </p:sp>
      <p:sp>
        <p:nvSpPr>
          <p:cNvPr id="3" name="Content Placeholder 2">
            <a:extLst>
              <a:ext uri="{FF2B5EF4-FFF2-40B4-BE49-F238E27FC236}">
                <a16:creationId xmlns:a16="http://schemas.microsoft.com/office/drawing/2014/main" id="{4945953A-84B0-C777-2609-6DCAE9BF352D}"/>
              </a:ext>
            </a:extLst>
          </p:cNvPr>
          <p:cNvSpPr>
            <a:spLocks noGrp="1"/>
          </p:cNvSpPr>
          <p:nvPr>
            <p:ph sz="half" idx="1"/>
          </p:nvPr>
        </p:nvSpPr>
        <p:spPr/>
        <p:txBody>
          <a:bodyPr>
            <a:normAutofit lnSpcReduction="10000"/>
          </a:bodyPr>
          <a:lstStyle/>
          <a:p>
            <a:r>
              <a:rPr lang="en-US" dirty="0"/>
              <a:t>Plays into the strengths of Soar: About bringing all available knowledge to bear on a problem</a:t>
            </a:r>
          </a:p>
          <a:p>
            <a:r>
              <a:rPr lang="en-US" dirty="0"/>
              <a:t>Doesn’t depend on taking a moral stance to champion one ethical frame at design-time</a:t>
            </a:r>
          </a:p>
          <a:p>
            <a:r>
              <a:rPr lang="en-US" dirty="0"/>
              <a:t>More legible reasoning behind constraint-related decisions</a:t>
            </a:r>
          </a:p>
          <a:p>
            <a:endParaRPr lang="en-US" dirty="0"/>
          </a:p>
        </p:txBody>
      </p:sp>
      <p:sp>
        <p:nvSpPr>
          <p:cNvPr id="6" name="Content Placeholder 5">
            <a:extLst>
              <a:ext uri="{FF2B5EF4-FFF2-40B4-BE49-F238E27FC236}">
                <a16:creationId xmlns:a16="http://schemas.microsoft.com/office/drawing/2014/main" id="{C03492C4-465E-17B8-FC19-83B9DDFF9CB6}"/>
              </a:ext>
            </a:extLst>
          </p:cNvPr>
          <p:cNvSpPr>
            <a:spLocks noGrp="1"/>
          </p:cNvSpPr>
          <p:nvPr>
            <p:ph sz="half" idx="2"/>
          </p:nvPr>
        </p:nvSpPr>
        <p:spPr/>
        <p:txBody>
          <a:bodyPr>
            <a:normAutofit lnSpcReduction="10000"/>
          </a:bodyPr>
          <a:lstStyle/>
          <a:p>
            <a:r>
              <a:rPr lang="en-US" dirty="0"/>
              <a:t>Inability to simplify problem around a prescribed form of constraint knowledge</a:t>
            </a:r>
          </a:p>
          <a:p>
            <a:endParaRPr lang="en-US" dirty="0"/>
          </a:p>
        </p:txBody>
      </p:sp>
      <p:sp>
        <p:nvSpPr>
          <p:cNvPr id="4" name="Footer Placeholder 3">
            <a:extLst>
              <a:ext uri="{FF2B5EF4-FFF2-40B4-BE49-F238E27FC236}">
                <a16:creationId xmlns:a16="http://schemas.microsoft.com/office/drawing/2014/main" id="{8FABFD4B-3F17-525F-8D5F-A3AC7DD9E07E}"/>
              </a:ext>
            </a:extLst>
          </p:cNvPr>
          <p:cNvSpPr>
            <a:spLocks noGrp="1"/>
          </p:cNvSpPr>
          <p:nvPr>
            <p:ph type="ftr" sz="quarter" idx="11"/>
          </p:nvPr>
        </p:nvSpPr>
        <p:spPr/>
        <p:txBody>
          <a:bodyPr/>
          <a:lstStyle/>
          <a:p>
            <a:r>
              <a:rPr lang="en-US"/>
              <a:t>(c) 2025 Center for Integrated Cognition</a:t>
            </a:r>
            <a:endParaRPr lang="en-US" dirty="0"/>
          </a:p>
        </p:txBody>
      </p:sp>
      <p:sp>
        <p:nvSpPr>
          <p:cNvPr id="5" name="Slide Number Placeholder 4">
            <a:extLst>
              <a:ext uri="{FF2B5EF4-FFF2-40B4-BE49-F238E27FC236}">
                <a16:creationId xmlns:a16="http://schemas.microsoft.com/office/drawing/2014/main" id="{EA7CB6DE-86D8-962C-F2F5-BC36407EFFB8}"/>
              </a:ext>
            </a:extLst>
          </p:cNvPr>
          <p:cNvSpPr>
            <a:spLocks noGrp="1"/>
          </p:cNvSpPr>
          <p:nvPr>
            <p:ph type="sldNum" sz="quarter" idx="12"/>
          </p:nvPr>
        </p:nvSpPr>
        <p:spPr/>
        <p:txBody>
          <a:bodyPr/>
          <a:lstStyle/>
          <a:p>
            <a:fld id="{B65E7EDF-9339-DF44-A240-6BDBFF05048D}" type="slidenum">
              <a:rPr lang="en-US" smtClean="0"/>
              <a:pPr/>
              <a:t>11</a:t>
            </a:fld>
            <a:endParaRPr lang="en-US" dirty="0"/>
          </a:p>
        </p:txBody>
      </p:sp>
    </p:spTree>
    <p:extLst>
      <p:ext uri="{BB962C8B-B14F-4D97-AF65-F5344CB8AC3E}">
        <p14:creationId xmlns:p14="http://schemas.microsoft.com/office/powerpoint/2010/main" val="1224217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C888-BB0C-00D0-7EBD-8C9B932681EC}"/>
              </a:ext>
            </a:extLst>
          </p:cNvPr>
          <p:cNvSpPr>
            <a:spLocks noGrp="1"/>
          </p:cNvSpPr>
          <p:nvPr>
            <p:ph type="title"/>
          </p:nvPr>
        </p:nvSpPr>
        <p:spPr/>
        <p:txBody>
          <a:bodyPr/>
          <a:lstStyle/>
          <a:p>
            <a:r>
              <a:rPr lang="en-US" dirty="0"/>
              <a:t>Constraint Compliance</a:t>
            </a:r>
          </a:p>
        </p:txBody>
      </p:sp>
      <p:sp>
        <p:nvSpPr>
          <p:cNvPr id="3" name="Content Placeholder 2">
            <a:extLst>
              <a:ext uri="{FF2B5EF4-FFF2-40B4-BE49-F238E27FC236}">
                <a16:creationId xmlns:a16="http://schemas.microsoft.com/office/drawing/2014/main" id="{F95EC986-BAAD-E06D-AA8F-FF0EC403FF57}"/>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3093B820-1B4A-02E3-D95B-724F674C8E9B}"/>
              </a:ext>
            </a:extLst>
          </p:cNvPr>
          <p:cNvSpPr>
            <a:spLocks noGrp="1"/>
          </p:cNvSpPr>
          <p:nvPr>
            <p:ph type="ftr" sz="quarter" idx="11"/>
          </p:nvPr>
        </p:nvSpPr>
        <p:spPr/>
        <p:txBody>
          <a:bodyPr/>
          <a:lstStyle/>
          <a:p>
            <a:r>
              <a:rPr lang="en-US"/>
              <a:t>(c) 2025 Center for Integrated Cognition</a:t>
            </a:r>
            <a:endParaRPr lang="en-US" dirty="0"/>
          </a:p>
        </p:txBody>
      </p:sp>
      <p:sp>
        <p:nvSpPr>
          <p:cNvPr id="5" name="Slide Number Placeholder 4">
            <a:extLst>
              <a:ext uri="{FF2B5EF4-FFF2-40B4-BE49-F238E27FC236}">
                <a16:creationId xmlns:a16="http://schemas.microsoft.com/office/drawing/2014/main" id="{38FA71F1-D209-3198-5182-A6DD23A78B8F}"/>
              </a:ext>
            </a:extLst>
          </p:cNvPr>
          <p:cNvSpPr>
            <a:spLocks noGrp="1"/>
          </p:cNvSpPr>
          <p:nvPr>
            <p:ph type="sldNum" sz="quarter" idx="12"/>
          </p:nvPr>
        </p:nvSpPr>
        <p:spPr/>
        <p:txBody>
          <a:bodyPr/>
          <a:lstStyle/>
          <a:p>
            <a:fld id="{B65E7EDF-9339-DF44-A240-6BDBFF05048D}" type="slidenum">
              <a:rPr lang="en-US" smtClean="0"/>
              <a:pPr/>
              <a:t>2</a:t>
            </a:fld>
            <a:endParaRPr lang="en-US" dirty="0"/>
          </a:p>
        </p:txBody>
      </p:sp>
      <p:pic>
        <p:nvPicPr>
          <p:cNvPr id="7" name="Picture 6">
            <a:extLst>
              <a:ext uri="{FF2B5EF4-FFF2-40B4-BE49-F238E27FC236}">
                <a16:creationId xmlns:a16="http://schemas.microsoft.com/office/drawing/2014/main" id="{B900A210-DB12-6CB6-D1EB-0AD1BF55D1AE}"/>
              </a:ext>
            </a:extLst>
          </p:cNvPr>
          <p:cNvPicPr>
            <a:picLocks noChangeAspect="1"/>
          </p:cNvPicPr>
          <p:nvPr/>
        </p:nvPicPr>
        <p:blipFill>
          <a:blip r:embed="rId3"/>
          <a:stretch>
            <a:fillRect/>
          </a:stretch>
        </p:blipFill>
        <p:spPr>
          <a:xfrm>
            <a:off x="1127294" y="2655951"/>
            <a:ext cx="9937411" cy="2180380"/>
          </a:xfrm>
          <a:prstGeom prst="rect">
            <a:avLst/>
          </a:prstGeom>
        </p:spPr>
      </p:pic>
    </p:spTree>
    <p:extLst>
      <p:ext uri="{BB962C8B-B14F-4D97-AF65-F5344CB8AC3E}">
        <p14:creationId xmlns:p14="http://schemas.microsoft.com/office/powerpoint/2010/main" val="4149902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CA344-867D-AED5-D21A-1E2CA4728F8C}"/>
              </a:ext>
            </a:extLst>
          </p:cNvPr>
          <p:cNvSpPr>
            <a:spLocks noGrp="1"/>
          </p:cNvSpPr>
          <p:nvPr>
            <p:ph type="title"/>
          </p:nvPr>
        </p:nvSpPr>
        <p:spPr/>
        <p:txBody>
          <a:bodyPr>
            <a:normAutofit/>
          </a:bodyPr>
          <a:lstStyle/>
          <a:p>
            <a:r>
              <a:rPr lang="en-US" dirty="0"/>
              <a:t>Problem: “Conflict Mitigation”</a:t>
            </a:r>
          </a:p>
        </p:txBody>
      </p:sp>
      <p:sp>
        <p:nvSpPr>
          <p:cNvPr id="3" name="Content Placeholder 2">
            <a:extLst>
              <a:ext uri="{FF2B5EF4-FFF2-40B4-BE49-F238E27FC236}">
                <a16:creationId xmlns:a16="http://schemas.microsoft.com/office/drawing/2014/main" id="{321FCA86-B645-6F7C-44D4-D511FEC46BBF}"/>
              </a:ext>
            </a:extLst>
          </p:cNvPr>
          <p:cNvSpPr>
            <a:spLocks noGrp="1"/>
          </p:cNvSpPr>
          <p:nvPr>
            <p:ph idx="1"/>
          </p:nvPr>
        </p:nvSpPr>
        <p:spPr/>
        <p:txBody>
          <a:bodyPr/>
          <a:lstStyle/>
          <a:p>
            <a:r>
              <a:rPr lang="en-US" dirty="0"/>
              <a:t>Cannot foresee every combination of constraint instantiations and train everything before.</a:t>
            </a:r>
          </a:p>
          <a:p>
            <a:endParaRPr lang="en-US" dirty="0"/>
          </a:p>
          <a:p>
            <a:endParaRPr lang="en-US" dirty="0"/>
          </a:p>
          <a:p>
            <a:endParaRPr lang="en-US" dirty="0"/>
          </a:p>
          <a:p>
            <a:pPr marL="0" indent="0">
              <a:buNone/>
            </a:pPr>
            <a:endParaRPr lang="en-US" dirty="0"/>
          </a:p>
          <a:p>
            <a:r>
              <a:rPr lang="en-US" dirty="0"/>
              <a:t>May have incomplete constraint knowledge as well.</a:t>
            </a:r>
          </a:p>
          <a:p>
            <a:r>
              <a:rPr lang="en-US" u="sng" dirty="0"/>
              <a:t>Constraints in the world are of different “types”</a:t>
            </a:r>
          </a:p>
        </p:txBody>
      </p:sp>
      <p:sp>
        <p:nvSpPr>
          <p:cNvPr id="4" name="Footer Placeholder 3">
            <a:extLst>
              <a:ext uri="{FF2B5EF4-FFF2-40B4-BE49-F238E27FC236}">
                <a16:creationId xmlns:a16="http://schemas.microsoft.com/office/drawing/2014/main" id="{0238D64B-6BB8-767B-6DF9-045C42655B4D}"/>
              </a:ext>
            </a:extLst>
          </p:cNvPr>
          <p:cNvSpPr>
            <a:spLocks noGrp="1"/>
          </p:cNvSpPr>
          <p:nvPr>
            <p:ph type="ftr" sz="quarter" idx="11"/>
          </p:nvPr>
        </p:nvSpPr>
        <p:spPr/>
        <p:txBody>
          <a:bodyPr/>
          <a:lstStyle/>
          <a:p>
            <a:r>
              <a:rPr lang="en-US"/>
              <a:t>(c) 2025 Center for Integrated Cognition</a:t>
            </a:r>
            <a:endParaRPr lang="en-US" dirty="0"/>
          </a:p>
        </p:txBody>
      </p:sp>
      <p:sp>
        <p:nvSpPr>
          <p:cNvPr id="5" name="Slide Number Placeholder 4">
            <a:extLst>
              <a:ext uri="{FF2B5EF4-FFF2-40B4-BE49-F238E27FC236}">
                <a16:creationId xmlns:a16="http://schemas.microsoft.com/office/drawing/2014/main" id="{63A9C63B-B3FD-D77A-78FA-5C71749F13EB}"/>
              </a:ext>
            </a:extLst>
          </p:cNvPr>
          <p:cNvSpPr>
            <a:spLocks noGrp="1"/>
          </p:cNvSpPr>
          <p:nvPr>
            <p:ph type="sldNum" sz="quarter" idx="12"/>
          </p:nvPr>
        </p:nvSpPr>
        <p:spPr/>
        <p:txBody>
          <a:bodyPr/>
          <a:lstStyle/>
          <a:p>
            <a:fld id="{B65E7EDF-9339-DF44-A240-6BDBFF05048D}" type="slidenum">
              <a:rPr lang="en-US" smtClean="0"/>
              <a:pPr/>
              <a:t>3</a:t>
            </a:fld>
            <a:endParaRPr lang="en-US" dirty="0"/>
          </a:p>
        </p:txBody>
      </p:sp>
      <p:pic>
        <p:nvPicPr>
          <p:cNvPr id="6" name="Picture 5">
            <a:extLst>
              <a:ext uri="{FF2B5EF4-FFF2-40B4-BE49-F238E27FC236}">
                <a16:creationId xmlns:a16="http://schemas.microsoft.com/office/drawing/2014/main" id="{FA34A2A0-AC00-6B70-A797-831203719946}"/>
              </a:ext>
            </a:extLst>
          </p:cNvPr>
          <p:cNvPicPr>
            <a:picLocks noChangeAspect="1"/>
          </p:cNvPicPr>
          <p:nvPr/>
        </p:nvPicPr>
        <p:blipFill>
          <a:blip r:embed="rId3"/>
          <a:stretch>
            <a:fillRect/>
          </a:stretch>
        </p:blipFill>
        <p:spPr>
          <a:xfrm>
            <a:off x="1127294" y="2655951"/>
            <a:ext cx="9937411" cy="2180380"/>
          </a:xfrm>
          <a:prstGeom prst="rect">
            <a:avLst/>
          </a:prstGeom>
        </p:spPr>
      </p:pic>
      <p:sp>
        <p:nvSpPr>
          <p:cNvPr id="7" name="Rectangle 6">
            <a:extLst>
              <a:ext uri="{FF2B5EF4-FFF2-40B4-BE49-F238E27FC236}">
                <a16:creationId xmlns:a16="http://schemas.microsoft.com/office/drawing/2014/main" id="{3E4B8849-04FE-7BF0-8209-687F45FD2A00}"/>
              </a:ext>
            </a:extLst>
          </p:cNvPr>
          <p:cNvSpPr/>
          <p:nvPr/>
        </p:nvSpPr>
        <p:spPr>
          <a:xfrm>
            <a:off x="8543707" y="2708299"/>
            <a:ext cx="2520998" cy="183578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9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AEE0-0CBB-2984-4F10-E9ECE015FC15}"/>
              </a:ext>
            </a:extLst>
          </p:cNvPr>
          <p:cNvSpPr>
            <a:spLocks noGrp="1"/>
          </p:cNvSpPr>
          <p:nvPr>
            <p:ph type="title"/>
          </p:nvPr>
        </p:nvSpPr>
        <p:spPr/>
        <p:txBody>
          <a:bodyPr/>
          <a:lstStyle/>
          <a:p>
            <a:r>
              <a:rPr lang="en-US" dirty="0"/>
              <a:t>Examples of humans handling constraints</a:t>
            </a:r>
          </a:p>
        </p:txBody>
      </p:sp>
      <p:sp>
        <p:nvSpPr>
          <p:cNvPr id="3" name="Content Placeholder 2">
            <a:extLst>
              <a:ext uri="{FF2B5EF4-FFF2-40B4-BE49-F238E27FC236}">
                <a16:creationId xmlns:a16="http://schemas.microsoft.com/office/drawing/2014/main" id="{2D3DD61B-9A4A-719D-47FA-BDFF765987EE}"/>
              </a:ext>
            </a:extLst>
          </p:cNvPr>
          <p:cNvSpPr>
            <a:spLocks noGrp="1"/>
          </p:cNvSpPr>
          <p:nvPr>
            <p:ph idx="1"/>
          </p:nvPr>
        </p:nvSpPr>
        <p:spPr/>
        <p:txBody>
          <a:bodyPr/>
          <a:lstStyle/>
          <a:p>
            <a:r>
              <a:rPr lang="en-US" dirty="0"/>
              <a:t>Traffic laws</a:t>
            </a:r>
          </a:p>
          <a:p>
            <a:r>
              <a:rPr lang="en-US" dirty="0"/>
              <a:t>Choosing among TVs</a:t>
            </a:r>
          </a:p>
          <a:p>
            <a:r>
              <a:rPr lang="en-US" dirty="0"/>
              <a:t>Manners</a:t>
            </a:r>
          </a:p>
          <a:p>
            <a:r>
              <a:rPr lang="en-US" dirty="0"/>
              <a:t>Following an example</a:t>
            </a:r>
          </a:p>
        </p:txBody>
      </p:sp>
      <p:sp>
        <p:nvSpPr>
          <p:cNvPr id="4" name="Footer Placeholder 3">
            <a:extLst>
              <a:ext uri="{FF2B5EF4-FFF2-40B4-BE49-F238E27FC236}">
                <a16:creationId xmlns:a16="http://schemas.microsoft.com/office/drawing/2014/main" id="{3F63A8F5-8D8F-455A-EAD1-9CA9504BB6A2}"/>
              </a:ext>
            </a:extLst>
          </p:cNvPr>
          <p:cNvSpPr>
            <a:spLocks noGrp="1"/>
          </p:cNvSpPr>
          <p:nvPr>
            <p:ph type="ftr" sz="quarter" idx="11"/>
          </p:nvPr>
        </p:nvSpPr>
        <p:spPr/>
        <p:txBody>
          <a:bodyPr/>
          <a:lstStyle/>
          <a:p>
            <a:r>
              <a:rPr lang="en-US"/>
              <a:t>(c) 2025 Center for Integrated Cognition</a:t>
            </a:r>
            <a:endParaRPr lang="en-US" dirty="0"/>
          </a:p>
        </p:txBody>
      </p:sp>
      <p:sp>
        <p:nvSpPr>
          <p:cNvPr id="5" name="Slide Number Placeholder 4">
            <a:extLst>
              <a:ext uri="{FF2B5EF4-FFF2-40B4-BE49-F238E27FC236}">
                <a16:creationId xmlns:a16="http://schemas.microsoft.com/office/drawing/2014/main" id="{3FBE843B-5F42-7C32-0D59-7210EA45198D}"/>
              </a:ext>
            </a:extLst>
          </p:cNvPr>
          <p:cNvSpPr>
            <a:spLocks noGrp="1"/>
          </p:cNvSpPr>
          <p:nvPr>
            <p:ph type="sldNum" sz="quarter" idx="12"/>
          </p:nvPr>
        </p:nvSpPr>
        <p:spPr/>
        <p:txBody>
          <a:bodyPr/>
          <a:lstStyle/>
          <a:p>
            <a:fld id="{B65E7EDF-9339-DF44-A240-6BDBFF05048D}" type="slidenum">
              <a:rPr lang="en-US" smtClean="0"/>
              <a:pPr/>
              <a:t>4</a:t>
            </a:fld>
            <a:endParaRPr lang="en-US" dirty="0"/>
          </a:p>
        </p:txBody>
      </p:sp>
    </p:spTree>
    <p:extLst>
      <p:ext uri="{BB962C8B-B14F-4D97-AF65-F5344CB8AC3E}">
        <p14:creationId xmlns:p14="http://schemas.microsoft.com/office/powerpoint/2010/main" val="165727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D6F738-D888-5857-3EFC-36C021E3AB8E}"/>
              </a:ext>
            </a:extLst>
          </p:cNvPr>
          <p:cNvSpPr>
            <a:spLocks noGrp="1"/>
          </p:cNvSpPr>
          <p:nvPr>
            <p:ph type="body" idx="1"/>
          </p:nvPr>
        </p:nvSpPr>
        <p:spPr/>
        <p:txBody>
          <a:bodyPr/>
          <a:lstStyle/>
          <a:p>
            <a:r>
              <a:rPr lang="en-US" dirty="0"/>
              <a:t>Agent should use all available:</a:t>
            </a:r>
          </a:p>
        </p:txBody>
      </p:sp>
      <p:sp>
        <p:nvSpPr>
          <p:cNvPr id="3" name="Content Placeholder 2">
            <a:extLst>
              <a:ext uri="{FF2B5EF4-FFF2-40B4-BE49-F238E27FC236}">
                <a16:creationId xmlns:a16="http://schemas.microsoft.com/office/drawing/2014/main" id="{4EB099C5-8168-C1CA-95C6-E01D5EEE0014}"/>
              </a:ext>
            </a:extLst>
          </p:cNvPr>
          <p:cNvSpPr>
            <a:spLocks noGrp="1"/>
          </p:cNvSpPr>
          <p:nvPr>
            <p:ph sz="half" idx="2"/>
          </p:nvPr>
        </p:nvSpPr>
        <p:spPr/>
        <p:txBody>
          <a:bodyPr/>
          <a:lstStyle/>
          <a:p>
            <a:r>
              <a:rPr lang="en-US" dirty="0"/>
              <a:t>Rules</a:t>
            </a:r>
          </a:p>
          <a:p>
            <a:r>
              <a:rPr lang="en-US" dirty="0"/>
              <a:t>Costs</a:t>
            </a:r>
          </a:p>
          <a:p>
            <a:r>
              <a:rPr lang="en-US" dirty="0"/>
              <a:t>Examples</a:t>
            </a:r>
          </a:p>
          <a:p>
            <a:r>
              <a:rPr lang="en-US" dirty="0"/>
              <a:t>…?</a:t>
            </a:r>
          </a:p>
        </p:txBody>
      </p:sp>
      <p:sp>
        <p:nvSpPr>
          <p:cNvPr id="7" name="Text Placeholder 6">
            <a:extLst>
              <a:ext uri="{FF2B5EF4-FFF2-40B4-BE49-F238E27FC236}">
                <a16:creationId xmlns:a16="http://schemas.microsoft.com/office/drawing/2014/main" id="{E3991307-EAB0-1754-D209-14C70AA3D13F}"/>
              </a:ext>
            </a:extLst>
          </p:cNvPr>
          <p:cNvSpPr>
            <a:spLocks noGrp="1"/>
          </p:cNvSpPr>
          <p:nvPr>
            <p:ph type="body" sz="quarter" idx="3"/>
          </p:nvPr>
        </p:nvSpPr>
        <p:spPr/>
        <p:txBody>
          <a:bodyPr/>
          <a:lstStyle/>
          <a:p>
            <a:r>
              <a:rPr lang="en-US" dirty="0"/>
              <a:t>Strawman approach:</a:t>
            </a:r>
          </a:p>
        </p:txBody>
      </p:sp>
      <p:sp>
        <p:nvSpPr>
          <p:cNvPr id="8" name="Content Placeholder 7">
            <a:extLst>
              <a:ext uri="{FF2B5EF4-FFF2-40B4-BE49-F238E27FC236}">
                <a16:creationId xmlns:a16="http://schemas.microsoft.com/office/drawing/2014/main" id="{FA9E4B43-E212-99A4-7BA6-4C0AF9208138}"/>
              </a:ext>
            </a:extLst>
          </p:cNvPr>
          <p:cNvSpPr>
            <a:spLocks noGrp="1"/>
          </p:cNvSpPr>
          <p:nvPr>
            <p:ph sz="quarter" idx="4"/>
          </p:nvPr>
        </p:nvSpPr>
        <p:spPr/>
        <p:txBody>
          <a:bodyPr/>
          <a:lstStyle/>
          <a:p>
            <a:r>
              <a:rPr lang="en-US" dirty="0"/>
              <a:t>Use *only* rules</a:t>
            </a:r>
          </a:p>
          <a:p>
            <a:r>
              <a:rPr lang="en-US" dirty="0"/>
              <a:t>Use *only* costs</a:t>
            </a:r>
          </a:p>
          <a:p>
            <a:r>
              <a:rPr lang="en-US" dirty="0"/>
              <a:t>Use *only* virtuous exemplars</a:t>
            </a:r>
          </a:p>
          <a:p>
            <a:r>
              <a:rPr lang="en-US" dirty="0"/>
              <a:t>…</a:t>
            </a:r>
          </a:p>
        </p:txBody>
      </p:sp>
      <p:sp>
        <p:nvSpPr>
          <p:cNvPr id="4" name="Footer Placeholder 3">
            <a:extLst>
              <a:ext uri="{FF2B5EF4-FFF2-40B4-BE49-F238E27FC236}">
                <a16:creationId xmlns:a16="http://schemas.microsoft.com/office/drawing/2014/main" id="{235D0C76-692C-F18D-04F9-A43C86A9C562}"/>
              </a:ext>
            </a:extLst>
          </p:cNvPr>
          <p:cNvSpPr>
            <a:spLocks noGrp="1"/>
          </p:cNvSpPr>
          <p:nvPr>
            <p:ph type="ftr" sz="quarter" idx="11"/>
          </p:nvPr>
        </p:nvSpPr>
        <p:spPr/>
        <p:txBody>
          <a:bodyPr/>
          <a:lstStyle/>
          <a:p>
            <a:r>
              <a:rPr lang="en-US"/>
              <a:t>(c) 2025 Center for Integrated Cognition</a:t>
            </a:r>
            <a:endParaRPr lang="en-US" dirty="0"/>
          </a:p>
        </p:txBody>
      </p:sp>
      <p:sp>
        <p:nvSpPr>
          <p:cNvPr id="5" name="Slide Number Placeholder 4">
            <a:extLst>
              <a:ext uri="{FF2B5EF4-FFF2-40B4-BE49-F238E27FC236}">
                <a16:creationId xmlns:a16="http://schemas.microsoft.com/office/drawing/2014/main" id="{A30DBD74-7B4C-4525-EB9E-C1A625760D33}"/>
              </a:ext>
            </a:extLst>
          </p:cNvPr>
          <p:cNvSpPr>
            <a:spLocks noGrp="1"/>
          </p:cNvSpPr>
          <p:nvPr>
            <p:ph type="sldNum" sz="quarter" idx="12"/>
          </p:nvPr>
        </p:nvSpPr>
        <p:spPr/>
        <p:txBody>
          <a:bodyPr/>
          <a:lstStyle/>
          <a:p>
            <a:fld id="{B65E7EDF-9339-DF44-A240-6BDBFF05048D}" type="slidenum">
              <a:rPr lang="en-US" smtClean="0"/>
              <a:pPr/>
              <a:t>5</a:t>
            </a:fld>
            <a:endParaRPr lang="en-US" dirty="0"/>
          </a:p>
        </p:txBody>
      </p:sp>
      <p:sp>
        <p:nvSpPr>
          <p:cNvPr id="11" name="Title 1">
            <a:extLst>
              <a:ext uri="{FF2B5EF4-FFF2-40B4-BE49-F238E27FC236}">
                <a16:creationId xmlns:a16="http://schemas.microsoft.com/office/drawing/2014/main" id="{F4397C45-892A-7543-1196-6E216C99C846}"/>
              </a:ext>
            </a:extLst>
          </p:cNvPr>
          <p:cNvSpPr txBox="1">
            <a:spLocks/>
          </p:cNvSpPr>
          <p:nvPr/>
        </p:nvSpPr>
        <p:spPr>
          <a:xfrm>
            <a:off x="1902940" y="365125"/>
            <a:ext cx="94508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Soar Approach: Bring all available knowledge to bear</a:t>
            </a:r>
          </a:p>
        </p:txBody>
      </p:sp>
    </p:spTree>
    <p:extLst>
      <p:ext uri="{BB962C8B-B14F-4D97-AF65-F5344CB8AC3E}">
        <p14:creationId xmlns:p14="http://schemas.microsoft.com/office/powerpoint/2010/main" val="382456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5557A-64C5-92B2-9AE2-9694BC58C4D3}"/>
              </a:ext>
            </a:extLst>
          </p:cNvPr>
          <p:cNvSpPr>
            <a:spLocks noGrp="1"/>
          </p:cNvSpPr>
          <p:nvPr>
            <p:ph type="title"/>
          </p:nvPr>
        </p:nvSpPr>
        <p:spPr/>
        <p:txBody>
          <a:bodyPr/>
          <a:lstStyle/>
          <a:p>
            <a:r>
              <a:rPr lang="en-US" dirty="0"/>
              <a:t>Example: Sailor Overboard</a:t>
            </a:r>
          </a:p>
        </p:txBody>
      </p:sp>
      <p:sp>
        <p:nvSpPr>
          <p:cNvPr id="4" name="Footer Placeholder 3">
            <a:extLst>
              <a:ext uri="{FF2B5EF4-FFF2-40B4-BE49-F238E27FC236}">
                <a16:creationId xmlns:a16="http://schemas.microsoft.com/office/drawing/2014/main" id="{AED198DD-1391-5A8B-8D89-8E9744A03F4B}"/>
              </a:ext>
            </a:extLst>
          </p:cNvPr>
          <p:cNvSpPr>
            <a:spLocks noGrp="1"/>
          </p:cNvSpPr>
          <p:nvPr>
            <p:ph type="ftr" sz="quarter" idx="11"/>
          </p:nvPr>
        </p:nvSpPr>
        <p:spPr/>
        <p:txBody>
          <a:bodyPr/>
          <a:lstStyle/>
          <a:p>
            <a:r>
              <a:rPr lang="en-US"/>
              <a:t>(c) 2025 Center for Integrated Cognition</a:t>
            </a:r>
            <a:endParaRPr lang="en-US" dirty="0"/>
          </a:p>
        </p:txBody>
      </p:sp>
      <p:sp>
        <p:nvSpPr>
          <p:cNvPr id="5" name="Slide Number Placeholder 4">
            <a:extLst>
              <a:ext uri="{FF2B5EF4-FFF2-40B4-BE49-F238E27FC236}">
                <a16:creationId xmlns:a16="http://schemas.microsoft.com/office/drawing/2014/main" id="{65213C56-18C9-A770-D56C-CEC2310F5CE0}"/>
              </a:ext>
            </a:extLst>
          </p:cNvPr>
          <p:cNvSpPr>
            <a:spLocks noGrp="1"/>
          </p:cNvSpPr>
          <p:nvPr>
            <p:ph type="sldNum" sz="quarter" idx="12"/>
          </p:nvPr>
        </p:nvSpPr>
        <p:spPr/>
        <p:txBody>
          <a:bodyPr/>
          <a:lstStyle/>
          <a:p>
            <a:fld id="{B65E7EDF-9339-DF44-A240-6BDBFF05048D}" type="slidenum">
              <a:rPr lang="en-US" smtClean="0"/>
              <a:pPr/>
              <a:t>6</a:t>
            </a:fld>
            <a:endParaRPr lang="en-US" dirty="0"/>
          </a:p>
        </p:txBody>
      </p:sp>
      <p:sp>
        <p:nvSpPr>
          <p:cNvPr id="7" name="Content Placeholder 6">
            <a:extLst>
              <a:ext uri="{FF2B5EF4-FFF2-40B4-BE49-F238E27FC236}">
                <a16:creationId xmlns:a16="http://schemas.microsoft.com/office/drawing/2014/main" id="{9D20CB41-D812-6024-BBF9-736E49973822}"/>
              </a:ext>
            </a:extLst>
          </p:cNvPr>
          <p:cNvSpPr>
            <a:spLocks noGrp="1"/>
          </p:cNvSpPr>
          <p:nvPr>
            <p:ph idx="1"/>
          </p:nvPr>
        </p:nvSpPr>
        <p:spPr/>
        <p:txBody>
          <a:bodyPr/>
          <a:lstStyle/>
          <a:p>
            <a:r>
              <a:rPr lang="en-US" dirty="0"/>
              <a:t>Suppose losing a sailor</a:t>
            </a:r>
            <a:br>
              <a:rPr lang="en-US" dirty="0"/>
            </a:br>
            <a:r>
              <a:rPr lang="en-US" dirty="0"/>
              <a:t>costs x.</a:t>
            </a:r>
          </a:p>
          <a:p>
            <a:endParaRPr lang="en-US" dirty="0"/>
          </a:p>
          <a:p>
            <a:r>
              <a:rPr lang="en-US" dirty="0"/>
              <a:t>What about when</a:t>
            </a:r>
            <a:br>
              <a:rPr lang="en-US" dirty="0"/>
            </a:br>
            <a:r>
              <a:rPr lang="en-US" dirty="0"/>
              <a:t>you can see them?</a:t>
            </a:r>
          </a:p>
        </p:txBody>
      </p:sp>
      <p:pic>
        <p:nvPicPr>
          <p:cNvPr id="1026" name="Picture 2">
            <a:extLst>
              <a:ext uri="{FF2B5EF4-FFF2-40B4-BE49-F238E27FC236}">
                <a16:creationId xmlns:a16="http://schemas.microsoft.com/office/drawing/2014/main" id="{23BD842E-FFF5-1128-6A50-9DFB8A51C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317" y="1562008"/>
            <a:ext cx="6214165" cy="46149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C8185F-58FA-07E8-591D-E3B07A9972F3}"/>
              </a:ext>
            </a:extLst>
          </p:cNvPr>
          <p:cNvSpPr txBox="1"/>
          <p:nvPr/>
        </p:nvSpPr>
        <p:spPr>
          <a:xfrm>
            <a:off x="10012453" y="6082748"/>
            <a:ext cx="1353704" cy="307777"/>
          </a:xfrm>
          <a:prstGeom prst="rect">
            <a:avLst/>
          </a:prstGeom>
          <a:noFill/>
        </p:spPr>
        <p:txBody>
          <a:bodyPr wrap="none" rtlCol="0">
            <a:spAutoFit/>
          </a:bodyPr>
          <a:lstStyle/>
          <a:p>
            <a:r>
              <a:rPr lang="en-US" sz="1400" dirty="0"/>
              <a:t>Image from NPS</a:t>
            </a:r>
          </a:p>
        </p:txBody>
      </p:sp>
    </p:spTree>
    <p:extLst>
      <p:ext uri="{BB962C8B-B14F-4D97-AF65-F5344CB8AC3E}">
        <p14:creationId xmlns:p14="http://schemas.microsoft.com/office/powerpoint/2010/main" val="93210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59B58-B38E-0765-E3B6-27938F72C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65F53-344C-1972-51A5-840DA42191A0}"/>
              </a:ext>
            </a:extLst>
          </p:cNvPr>
          <p:cNvSpPr>
            <a:spLocks noGrp="1"/>
          </p:cNvSpPr>
          <p:nvPr>
            <p:ph type="title"/>
          </p:nvPr>
        </p:nvSpPr>
        <p:spPr/>
        <p:txBody>
          <a:bodyPr/>
          <a:lstStyle/>
          <a:p>
            <a:r>
              <a:rPr lang="en-US" dirty="0"/>
              <a:t>Example: Multiple Pirate Attacks</a:t>
            </a:r>
          </a:p>
        </p:txBody>
      </p:sp>
      <p:sp>
        <p:nvSpPr>
          <p:cNvPr id="4" name="Footer Placeholder 3">
            <a:extLst>
              <a:ext uri="{FF2B5EF4-FFF2-40B4-BE49-F238E27FC236}">
                <a16:creationId xmlns:a16="http://schemas.microsoft.com/office/drawing/2014/main" id="{934C3361-EFB6-290F-0726-3BF56CE2FB98}"/>
              </a:ext>
            </a:extLst>
          </p:cNvPr>
          <p:cNvSpPr>
            <a:spLocks noGrp="1"/>
          </p:cNvSpPr>
          <p:nvPr>
            <p:ph type="ftr" sz="quarter" idx="11"/>
          </p:nvPr>
        </p:nvSpPr>
        <p:spPr/>
        <p:txBody>
          <a:bodyPr/>
          <a:lstStyle/>
          <a:p>
            <a:r>
              <a:rPr lang="en-US"/>
              <a:t>(c) 2025 Center for Integrated Cognition</a:t>
            </a:r>
            <a:endParaRPr lang="en-US" dirty="0"/>
          </a:p>
        </p:txBody>
      </p:sp>
      <p:sp>
        <p:nvSpPr>
          <p:cNvPr id="5" name="Slide Number Placeholder 4">
            <a:extLst>
              <a:ext uri="{FF2B5EF4-FFF2-40B4-BE49-F238E27FC236}">
                <a16:creationId xmlns:a16="http://schemas.microsoft.com/office/drawing/2014/main" id="{43721C60-6533-5FAE-7E71-812090105437}"/>
              </a:ext>
            </a:extLst>
          </p:cNvPr>
          <p:cNvSpPr>
            <a:spLocks noGrp="1"/>
          </p:cNvSpPr>
          <p:nvPr>
            <p:ph type="sldNum" sz="quarter" idx="12"/>
          </p:nvPr>
        </p:nvSpPr>
        <p:spPr/>
        <p:txBody>
          <a:bodyPr/>
          <a:lstStyle/>
          <a:p>
            <a:fld id="{B65E7EDF-9339-DF44-A240-6BDBFF05048D}" type="slidenum">
              <a:rPr lang="en-US" smtClean="0"/>
              <a:pPr/>
              <a:t>7</a:t>
            </a:fld>
            <a:endParaRPr lang="en-US" dirty="0"/>
          </a:p>
        </p:txBody>
      </p:sp>
      <p:pic>
        <p:nvPicPr>
          <p:cNvPr id="2050" name="Picture 2">
            <a:extLst>
              <a:ext uri="{FF2B5EF4-FFF2-40B4-BE49-F238E27FC236}">
                <a16:creationId xmlns:a16="http://schemas.microsoft.com/office/drawing/2014/main" id="{83E4A75B-ABBD-8F7D-33C4-670DB1998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176" y="1367009"/>
            <a:ext cx="6156130" cy="4697012"/>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2">
            <a:extLst>
              <a:ext uri="{FF2B5EF4-FFF2-40B4-BE49-F238E27FC236}">
                <a16:creationId xmlns:a16="http://schemas.microsoft.com/office/drawing/2014/main" id="{4DF911FC-C601-891B-0384-BB550E0CBB37}"/>
              </a:ext>
            </a:extLst>
          </p:cNvPr>
          <p:cNvSpPr>
            <a:spLocks noGrp="1"/>
          </p:cNvSpPr>
          <p:nvPr>
            <p:ph idx="1"/>
          </p:nvPr>
        </p:nvSpPr>
        <p:spPr>
          <a:xfrm>
            <a:off x="4195863" y="1825625"/>
            <a:ext cx="7170293" cy="4351338"/>
          </a:xfrm>
        </p:spPr>
        <p:txBody>
          <a:bodyPr/>
          <a:lstStyle/>
          <a:p>
            <a:r>
              <a:rPr lang="en-US" dirty="0"/>
              <a:t>Same overall “duty”-like constraint</a:t>
            </a:r>
          </a:p>
          <a:p>
            <a:r>
              <a:rPr lang="en-US" dirty="0"/>
              <a:t>Difficult to compare the many differences in details of the situations</a:t>
            </a:r>
          </a:p>
          <a:p>
            <a:r>
              <a:rPr lang="en-US" dirty="0"/>
              <a:t>Assume lots of statistics from previous pirate attacks</a:t>
            </a:r>
          </a:p>
          <a:p>
            <a:pPr marL="0" indent="0">
              <a:buNone/>
            </a:pPr>
            <a:r>
              <a:rPr lang="en-US" dirty="0">
                <a:latin typeface="Aptos" panose="020B0004020202020204" pitchFamily="34" charset="0"/>
              </a:rPr>
              <a:t>→ A trained utility-oriented policy (~RL) likely good to use</a:t>
            </a:r>
            <a:endParaRPr lang="en-US" dirty="0"/>
          </a:p>
        </p:txBody>
      </p:sp>
      <p:pic>
        <p:nvPicPr>
          <p:cNvPr id="25" name="Picture 24" descr="A picture containing text, outdoor object, cargo container&#10;&#10;AI-generated content may be incorrect.">
            <a:extLst>
              <a:ext uri="{FF2B5EF4-FFF2-40B4-BE49-F238E27FC236}">
                <a16:creationId xmlns:a16="http://schemas.microsoft.com/office/drawing/2014/main" id="{21555F93-69E2-302D-98AB-5F1EC246836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1920153" y="5424113"/>
            <a:ext cx="3413847" cy="1237769"/>
          </a:xfrm>
          <a:prstGeom prst="rect">
            <a:avLst/>
          </a:prstGeom>
        </p:spPr>
      </p:pic>
      <p:pic>
        <p:nvPicPr>
          <p:cNvPr id="28" name="Picture 27" descr="A large ship in the water&#10;&#10;AI-generated content may be incorrect.">
            <a:extLst>
              <a:ext uri="{FF2B5EF4-FFF2-40B4-BE49-F238E27FC236}">
                <a16:creationId xmlns:a16="http://schemas.microsoft.com/office/drawing/2014/main" id="{37697C61-09BF-8FFB-3393-78E97934A46D}"/>
              </a:ext>
            </a:extLst>
          </p:cNvPr>
          <p:cNvPicPr>
            <a:picLocks noChangeAspect="1"/>
          </p:cNvPicPr>
          <p:nvPr/>
        </p:nvPicPr>
        <p:blipFill>
          <a:blip r:embed="rId6">
            <a:extLst>
              <a:ext uri="{837473B0-CC2E-450A-ABE3-18F120FF3D39}">
                <a1611:picAttrSrcUrl xmlns:a1611="http://schemas.microsoft.com/office/drawing/2016/11/main" r:id="rId7"/>
              </a:ext>
            </a:extLst>
          </a:blip>
          <a:srcRect t="26887" b="39058"/>
          <a:stretch/>
        </p:blipFill>
        <p:spPr>
          <a:xfrm flipH="1">
            <a:off x="563473" y="1380698"/>
            <a:ext cx="3599240" cy="815010"/>
          </a:xfrm>
          <a:prstGeom prst="rect">
            <a:avLst/>
          </a:prstGeom>
        </p:spPr>
      </p:pic>
      <p:sp>
        <p:nvSpPr>
          <p:cNvPr id="29" name="TextBox 28">
            <a:extLst>
              <a:ext uri="{FF2B5EF4-FFF2-40B4-BE49-F238E27FC236}">
                <a16:creationId xmlns:a16="http://schemas.microsoft.com/office/drawing/2014/main" id="{18BEF9CE-A85F-823D-A173-08016283B0C0}"/>
              </a:ext>
            </a:extLst>
          </p:cNvPr>
          <p:cNvSpPr txBox="1"/>
          <p:nvPr/>
        </p:nvSpPr>
        <p:spPr>
          <a:xfrm>
            <a:off x="9088602" y="6097755"/>
            <a:ext cx="1353704" cy="307777"/>
          </a:xfrm>
          <a:prstGeom prst="rect">
            <a:avLst/>
          </a:prstGeom>
          <a:noFill/>
        </p:spPr>
        <p:txBody>
          <a:bodyPr wrap="none" rtlCol="0">
            <a:spAutoFit/>
          </a:bodyPr>
          <a:lstStyle/>
          <a:p>
            <a:r>
              <a:rPr lang="en-US" sz="1400" dirty="0"/>
              <a:t>Image from NPS</a:t>
            </a:r>
          </a:p>
        </p:txBody>
      </p:sp>
      <p:pic>
        <p:nvPicPr>
          <p:cNvPr id="17" name="Picture 16" descr="A large ship in the water&#10;&#10;AI-generated content may be incorrect.">
            <a:extLst>
              <a:ext uri="{FF2B5EF4-FFF2-40B4-BE49-F238E27FC236}">
                <a16:creationId xmlns:a16="http://schemas.microsoft.com/office/drawing/2014/main" id="{0236A06E-A1AB-2A59-24CF-D237878E6D4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124086" y="4568964"/>
            <a:ext cx="3051197" cy="2035124"/>
          </a:xfrm>
          <a:prstGeom prst="rect">
            <a:avLst/>
          </a:prstGeom>
        </p:spPr>
      </p:pic>
      <p:sp>
        <p:nvSpPr>
          <p:cNvPr id="18" name="TextBox 17">
            <a:extLst>
              <a:ext uri="{FF2B5EF4-FFF2-40B4-BE49-F238E27FC236}">
                <a16:creationId xmlns:a16="http://schemas.microsoft.com/office/drawing/2014/main" id="{632948B8-9ECA-07A6-3CDB-21CB17907B30}"/>
              </a:ext>
            </a:extLst>
          </p:cNvPr>
          <p:cNvSpPr txBox="1"/>
          <p:nvPr/>
        </p:nvSpPr>
        <p:spPr>
          <a:xfrm>
            <a:off x="1219200" y="6856911"/>
            <a:ext cx="4114800" cy="230832"/>
          </a:xfrm>
          <a:prstGeom prst="rect">
            <a:avLst/>
          </a:prstGeom>
          <a:noFill/>
        </p:spPr>
        <p:txBody>
          <a:bodyPr wrap="square" rtlCol="0">
            <a:spAutoFit/>
          </a:bodyPr>
          <a:lstStyle/>
          <a:p>
            <a:r>
              <a:rPr lang="en-US" sz="900">
                <a:hlinkClick r:id="rId9" tooltip="https://www.flickr.com/photos/ian_e_abbott/49435840231/"/>
              </a:rPr>
              <a:t>This Photo</a:t>
            </a:r>
            <a:r>
              <a:rPr lang="en-US" sz="900"/>
              <a:t> by Unknown Author is licensed under </a:t>
            </a:r>
            <a:r>
              <a:rPr lang="en-US" sz="900">
                <a:hlinkClick r:id="rId10" tooltip="https://creativecommons.org/licenses/by-nc-sa/3.0/"/>
              </a:rPr>
              <a:t>CC BY-SA-NC</a:t>
            </a:r>
            <a:endParaRPr lang="en-US" sz="900"/>
          </a:p>
        </p:txBody>
      </p:sp>
      <p:pic>
        <p:nvPicPr>
          <p:cNvPr id="30" name="Picture 29">
            <a:extLst>
              <a:ext uri="{FF2B5EF4-FFF2-40B4-BE49-F238E27FC236}">
                <a16:creationId xmlns:a16="http://schemas.microsoft.com/office/drawing/2014/main" id="{51B60768-E3DE-832F-4209-F94A69E6DB14}"/>
              </a:ext>
            </a:extLst>
          </p:cNvPr>
          <p:cNvPicPr>
            <a:picLocks noChangeAspect="1"/>
          </p:cNvPicPr>
          <p:nvPr/>
        </p:nvPicPr>
        <p:blipFill>
          <a:blip r:embed="rId11"/>
          <a:stretch>
            <a:fillRect/>
          </a:stretch>
        </p:blipFill>
        <p:spPr>
          <a:xfrm flipH="1">
            <a:off x="-342856" y="2970077"/>
            <a:ext cx="1789639" cy="482408"/>
          </a:xfrm>
          <a:prstGeom prst="rect">
            <a:avLst/>
          </a:prstGeom>
        </p:spPr>
      </p:pic>
      <p:pic>
        <p:nvPicPr>
          <p:cNvPr id="32" name="Picture 31">
            <a:extLst>
              <a:ext uri="{FF2B5EF4-FFF2-40B4-BE49-F238E27FC236}">
                <a16:creationId xmlns:a16="http://schemas.microsoft.com/office/drawing/2014/main" id="{29C1CBC2-FA61-4616-3012-F431503FA043}"/>
              </a:ext>
            </a:extLst>
          </p:cNvPr>
          <p:cNvPicPr>
            <a:picLocks noChangeAspect="1"/>
          </p:cNvPicPr>
          <p:nvPr/>
        </p:nvPicPr>
        <p:blipFill>
          <a:blip r:embed="rId12"/>
          <a:stretch>
            <a:fillRect/>
          </a:stretch>
        </p:blipFill>
        <p:spPr>
          <a:xfrm>
            <a:off x="-103133" y="4681273"/>
            <a:ext cx="1323642" cy="594224"/>
          </a:xfrm>
          <a:prstGeom prst="rect">
            <a:avLst/>
          </a:prstGeom>
        </p:spPr>
      </p:pic>
      <p:cxnSp>
        <p:nvCxnSpPr>
          <p:cNvPr id="34" name="Straight Arrow Connector 33">
            <a:extLst>
              <a:ext uri="{FF2B5EF4-FFF2-40B4-BE49-F238E27FC236}">
                <a16:creationId xmlns:a16="http://schemas.microsoft.com/office/drawing/2014/main" id="{2CF3ECBF-1525-F5EC-C2E6-8AB11DBE4BC4}"/>
              </a:ext>
            </a:extLst>
          </p:cNvPr>
          <p:cNvCxnSpPr/>
          <p:nvPr/>
        </p:nvCxnSpPr>
        <p:spPr>
          <a:xfrm flipV="1">
            <a:off x="1180165" y="2474259"/>
            <a:ext cx="299011" cy="41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CF0D15-847E-9DDD-9F8A-012688FD98C4}"/>
              </a:ext>
            </a:extLst>
          </p:cNvPr>
          <p:cNvCxnSpPr/>
          <p:nvPr/>
        </p:nvCxnSpPr>
        <p:spPr>
          <a:xfrm>
            <a:off x="1413163" y="5056094"/>
            <a:ext cx="506990" cy="219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01F3553-4DF1-D4D3-130A-0B9BF9FD4B1E}"/>
              </a:ext>
            </a:extLst>
          </p:cNvPr>
          <p:cNvSpPr txBox="1"/>
          <p:nvPr/>
        </p:nvSpPr>
        <p:spPr>
          <a:xfrm>
            <a:off x="1312813" y="3759987"/>
            <a:ext cx="2447786" cy="369332"/>
          </a:xfrm>
          <a:prstGeom prst="rect">
            <a:avLst/>
          </a:prstGeom>
          <a:noFill/>
        </p:spPr>
        <p:txBody>
          <a:bodyPr wrap="none" rtlCol="0">
            <a:spAutoFit/>
          </a:bodyPr>
          <a:lstStyle/>
          <a:p>
            <a:r>
              <a:rPr lang="en-US" dirty="0"/>
              <a:t>P(interdict) = f(distance)</a:t>
            </a:r>
          </a:p>
        </p:txBody>
      </p:sp>
      <p:sp>
        <p:nvSpPr>
          <p:cNvPr id="38" name="TextBox 37">
            <a:extLst>
              <a:ext uri="{FF2B5EF4-FFF2-40B4-BE49-F238E27FC236}">
                <a16:creationId xmlns:a16="http://schemas.microsoft.com/office/drawing/2014/main" id="{7C3FD7C5-EA27-19A1-152A-7769D99E88A9}"/>
              </a:ext>
            </a:extLst>
          </p:cNvPr>
          <p:cNvSpPr txBox="1"/>
          <p:nvPr/>
        </p:nvSpPr>
        <p:spPr>
          <a:xfrm>
            <a:off x="1312813" y="4217275"/>
            <a:ext cx="2946704" cy="369332"/>
          </a:xfrm>
          <a:prstGeom prst="rect">
            <a:avLst/>
          </a:prstGeom>
          <a:noFill/>
        </p:spPr>
        <p:txBody>
          <a:bodyPr wrap="none" rtlCol="0">
            <a:spAutoFit/>
          </a:bodyPr>
          <a:lstStyle/>
          <a:p>
            <a:r>
              <a:rPr lang="en-US" dirty="0"/>
              <a:t>Utility(interdict) = g(</a:t>
            </a:r>
            <a:r>
              <a:rPr lang="en-US" dirty="0" err="1"/>
              <a:t>crewsize</a:t>
            </a:r>
            <a:r>
              <a:rPr lang="en-US" dirty="0"/>
              <a:t>)</a:t>
            </a:r>
          </a:p>
        </p:txBody>
      </p:sp>
      <p:cxnSp>
        <p:nvCxnSpPr>
          <p:cNvPr id="40" name="Straight Arrow Connector 39">
            <a:extLst>
              <a:ext uri="{FF2B5EF4-FFF2-40B4-BE49-F238E27FC236}">
                <a16:creationId xmlns:a16="http://schemas.microsoft.com/office/drawing/2014/main" id="{E59C2038-3BE4-792D-0FD6-CC5262E727B5}"/>
              </a:ext>
            </a:extLst>
          </p:cNvPr>
          <p:cNvCxnSpPr/>
          <p:nvPr/>
        </p:nvCxnSpPr>
        <p:spPr>
          <a:xfrm flipH="1" flipV="1">
            <a:off x="5543950" y="6279306"/>
            <a:ext cx="2474635" cy="51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49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9" grpId="0"/>
      <p:bldP spid="29" grpId="1"/>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98BA5-AE58-09CE-DDD3-2BB9640E1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6B51D-D277-A008-795B-E147DEA85400}"/>
              </a:ext>
            </a:extLst>
          </p:cNvPr>
          <p:cNvSpPr>
            <a:spLocks noGrp="1"/>
          </p:cNvSpPr>
          <p:nvPr>
            <p:ph type="title"/>
          </p:nvPr>
        </p:nvSpPr>
        <p:spPr>
          <a:xfrm>
            <a:off x="1902940" y="96559"/>
            <a:ext cx="9450859" cy="1325563"/>
          </a:xfrm>
        </p:spPr>
        <p:txBody>
          <a:bodyPr/>
          <a:lstStyle/>
          <a:p>
            <a:r>
              <a:rPr lang="en-US" dirty="0"/>
              <a:t>Example: Multiple Pirate Attacks,</a:t>
            </a:r>
            <a:br>
              <a:rPr lang="en-US" dirty="0"/>
            </a:br>
            <a:r>
              <a:rPr lang="en-US" dirty="0"/>
              <a:t>but you saw a water cannon demo</a:t>
            </a:r>
          </a:p>
        </p:txBody>
      </p:sp>
      <p:sp>
        <p:nvSpPr>
          <p:cNvPr id="4" name="Footer Placeholder 3">
            <a:extLst>
              <a:ext uri="{FF2B5EF4-FFF2-40B4-BE49-F238E27FC236}">
                <a16:creationId xmlns:a16="http://schemas.microsoft.com/office/drawing/2014/main" id="{B7165E68-521E-25C9-7AF9-EC8044F03BED}"/>
              </a:ext>
            </a:extLst>
          </p:cNvPr>
          <p:cNvSpPr>
            <a:spLocks noGrp="1"/>
          </p:cNvSpPr>
          <p:nvPr>
            <p:ph type="ftr" sz="quarter" idx="11"/>
          </p:nvPr>
        </p:nvSpPr>
        <p:spPr/>
        <p:txBody>
          <a:bodyPr/>
          <a:lstStyle/>
          <a:p>
            <a:r>
              <a:rPr lang="en-US"/>
              <a:t>(c) 2025 Center for Integrated Cognition</a:t>
            </a:r>
            <a:endParaRPr lang="en-US" dirty="0"/>
          </a:p>
        </p:txBody>
      </p:sp>
      <p:sp>
        <p:nvSpPr>
          <p:cNvPr id="5" name="Slide Number Placeholder 4">
            <a:extLst>
              <a:ext uri="{FF2B5EF4-FFF2-40B4-BE49-F238E27FC236}">
                <a16:creationId xmlns:a16="http://schemas.microsoft.com/office/drawing/2014/main" id="{EE446757-B6C4-AD15-1D41-A373BFF85AA1}"/>
              </a:ext>
            </a:extLst>
          </p:cNvPr>
          <p:cNvSpPr>
            <a:spLocks noGrp="1"/>
          </p:cNvSpPr>
          <p:nvPr>
            <p:ph type="sldNum" sz="quarter" idx="12"/>
          </p:nvPr>
        </p:nvSpPr>
        <p:spPr/>
        <p:txBody>
          <a:bodyPr/>
          <a:lstStyle/>
          <a:p>
            <a:fld id="{B65E7EDF-9339-DF44-A240-6BDBFF05048D}" type="slidenum">
              <a:rPr lang="en-US" smtClean="0"/>
              <a:pPr/>
              <a:t>8</a:t>
            </a:fld>
            <a:endParaRPr lang="en-US" dirty="0"/>
          </a:p>
        </p:txBody>
      </p:sp>
      <p:pic>
        <p:nvPicPr>
          <p:cNvPr id="25" name="Picture 24" descr="A picture containing text, outdoor object, cargo container&#10;&#10;AI-generated content may be incorrect.">
            <a:extLst>
              <a:ext uri="{FF2B5EF4-FFF2-40B4-BE49-F238E27FC236}">
                <a16:creationId xmlns:a16="http://schemas.microsoft.com/office/drawing/2014/main" id="{F27FE943-05C7-75C5-4AAF-9B218A732F6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a:off x="1920153" y="5424113"/>
            <a:ext cx="3413847" cy="1237769"/>
          </a:xfrm>
          <a:prstGeom prst="rect">
            <a:avLst/>
          </a:prstGeom>
        </p:spPr>
      </p:pic>
      <p:pic>
        <p:nvPicPr>
          <p:cNvPr id="28" name="Picture 27" descr="A large ship in the water&#10;&#10;AI-generated content may be incorrect.">
            <a:extLst>
              <a:ext uri="{FF2B5EF4-FFF2-40B4-BE49-F238E27FC236}">
                <a16:creationId xmlns:a16="http://schemas.microsoft.com/office/drawing/2014/main" id="{A40906E9-23B0-ED83-8DF6-125D8BCEF750}"/>
              </a:ext>
            </a:extLst>
          </p:cNvPr>
          <p:cNvPicPr>
            <a:picLocks noChangeAspect="1"/>
          </p:cNvPicPr>
          <p:nvPr/>
        </p:nvPicPr>
        <p:blipFill>
          <a:blip r:embed="rId5">
            <a:extLst>
              <a:ext uri="{837473B0-CC2E-450A-ABE3-18F120FF3D39}">
                <a1611:picAttrSrcUrl xmlns:a1611="http://schemas.microsoft.com/office/drawing/2016/11/main" r:id="rId6"/>
              </a:ext>
            </a:extLst>
          </a:blip>
          <a:srcRect t="26887" b="39058"/>
          <a:stretch/>
        </p:blipFill>
        <p:spPr>
          <a:xfrm flipH="1">
            <a:off x="563473" y="1380698"/>
            <a:ext cx="3599240" cy="815010"/>
          </a:xfrm>
          <a:prstGeom prst="rect">
            <a:avLst/>
          </a:prstGeom>
        </p:spPr>
      </p:pic>
      <p:sp>
        <p:nvSpPr>
          <p:cNvPr id="29" name="TextBox 28">
            <a:extLst>
              <a:ext uri="{FF2B5EF4-FFF2-40B4-BE49-F238E27FC236}">
                <a16:creationId xmlns:a16="http://schemas.microsoft.com/office/drawing/2014/main" id="{820C7776-BD22-F9A7-EACA-39EE44FE7569}"/>
              </a:ext>
            </a:extLst>
          </p:cNvPr>
          <p:cNvSpPr txBox="1"/>
          <p:nvPr/>
        </p:nvSpPr>
        <p:spPr>
          <a:xfrm>
            <a:off x="9088602" y="6097755"/>
            <a:ext cx="1353704" cy="307777"/>
          </a:xfrm>
          <a:prstGeom prst="rect">
            <a:avLst/>
          </a:prstGeom>
          <a:noFill/>
        </p:spPr>
        <p:txBody>
          <a:bodyPr wrap="none" rtlCol="0">
            <a:spAutoFit/>
          </a:bodyPr>
          <a:lstStyle/>
          <a:p>
            <a:r>
              <a:rPr lang="en-US" sz="1400" dirty="0"/>
              <a:t>Image from NPS</a:t>
            </a:r>
          </a:p>
        </p:txBody>
      </p:sp>
      <p:pic>
        <p:nvPicPr>
          <p:cNvPr id="17" name="Picture 16" descr="A large ship in the water&#10;&#10;AI-generated content may be incorrect.">
            <a:extLst>
              <a:ext uri="{FF2B5EF4-FFF2-40B4-BE49-F238E27FC236}">
                <a16:creationId xmlns:a16="http://schemas.microsoft.com/office/drawing/2014/main" id="{2AB00A3F-C5AF-7AD1-9219-C01FA2FAD3F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124086" y="4568964"/>
            <a:ext cx="3051197" cy="2035124"/>
          </a:xfrm>
          <a:prstGeom prst="rect">
            <a:avLst/>
          </a:prstGeom>
        </p:spPr>
      </p:pic>
      <p:sp>
        <p:nvSpPr>
          <p:cNvPr id="18" name="TextBox 17">
            <a:extLst>
              <a:ext uri="{FF2B5EF4-FFF2-40B4-BE49-F238E27FC236}">
                <a16:creationId xmlns:a16="http://schemas.microsoft.com/office/drawing/2014/main" id="{32FB4711-87C8-1801-B301-24072C161DA2}"/>
              </a:ext>
            </a:extLst>
          </p:cNvPr>
          <p:cNvSpPr txBox="1"/>
          <p:nvPr/>
        </p:nvSpPr>
        <p:spPr>
          <a:xfrm>
            <a:off x="1219200" y="6856911"/>
            <a:ext cx="4114800" cy="230832"/>
          </a:xfrm>
          <a:prstGeom prst="rect">
            <a:avLst/>
          </a:prstGeom>
          <a:noFill/>
        </p:spPr>
        <p:txBody>
          <a:bodyPr wrap="square" rtlCol="0">
            <a:spAutoFit/>
          </a:bodyPr>
          <a:lstStyle/>
          <a:p>
            <a:r>
              <a:rPr lang="en-US" sz="900">
                <a:hlinkClick r:id="rId8" tooltip="https://www.flickr.com/photos/ian_e_abbott/49435840231/"/>
              </a:rPr>
              <a:t>This Photo</a:t>
            </a:r>
            <a:r>
              <a:rPr lang="en-US" sz="900"/>
              <a:t> by Unknown Author is licensed under </a:t>
            </a:r>
            <a:r>
              <a:rPr lang="en-US" sz="900">
                <a:hlinkClick r:id="rId9" tooltip="https://creativecommons.org/licenses/by-nc-sa/3.0/"/>
              </a:rPr>
              <a:t>CC BY-SA-NC</a:t>
            </a:r>
            <a:endParaRPr lang="en-US" sz="900"/>
          </a:p>
        </p:txBody>
      </p:sp>
      <p:pic>
        <p:nvPicPr>
          <p:cNvPr id="30" name="Picture 29">
            <a:extLst>
              <a:ext uri="{FF2B5EF4-FFF2-40B4-BE49-F238E27FC236}">
                <a16:creationId xmlns:a16="http://schemas.microsoft.com/office/drawing/2014/main" id="{F701D17F-D88B-4A96-2C5B-C70A1882BDB5}"/>
              </a:ext>
            </a:extLst>
          </p:cNvPr>
          <p:cNvPicPr>
            <a:picLocks noChangeAspect="1"/>
          </p:cNvPicPr>
          <p:nvPr/>
        </p:nvPicPr>
        <p:blipFill>
          <a:blip r:embed="rId10"/>
          <a:stretch>
            <a:fillRect/>
          </a:stretch>
        </p:blipFill>
        <p:spPr>
          <a:xfrm flipH="1">
            <a:off x="-342856" y="2970077"/>
            <a:ext cx="1789639" cy="482408"/>
          </a:xfrm>
          <a:prstGeom prst="rect">
            <a:avLst/>
          </a:prstGeom>
        </p:spPr>
      </p:pic>
      <p:pic>
        <p:nvPicPr>
          <p:cNvPr id="32" name="Picture 31">
            <a:extLst>
              <a:ext uri="{FF2B5EF4-FFF2-40B4-BE49-F238E27FC236}">
                <a16:creationId xmlns:a16="http://schemas.microsoft.com/office/drawing/2014/main" id="{34A17C3C-AD1B-1777-73AD-EDDEF76FF2C9}"/>
              </a:ext>
            </a:extLst>
          </p:cNvPr>
          <p:cNvPicPr>
            <a:picLocks noChangeAspect="1"/>
          </p:cNvPicPr>
          <p:nvPr/>
        </p:nvPicPr>
        <p:blipFill>
          <a:blip r:embed="rId11"/>
          <a:stretch>
            <a:fillRect/>
          </a:stretch>
        </p:blipFill>
        <p:spPr>
          <a:xfrm>
            <a:off x="-103133" y="4681273"/>
            <a:ext cx="1323642" cy="594224"/>
          </a:xfrm>
          <a:prstGeom prst="rect">
            <a:avLst/>
          </a:prstGeom>
        </p:spPr>
      </p:pic>
      <p:cxnSp>
        <p:nvCxnSpPr>
          <p:cNvPr id="34" name="Straight Arrow Connector 33">
            <a:extLst>
              <a:ext uri="{FF2B5EF4-FFF2-40B4-BE49-F238E27FC236}">
                <a16:creationId xmlns:a16="http://schemas.microsoft.com/office/drawing/2014/main" id="{4BACBFDE-8F73-54FA-A065-A0A797703686}"/>
              </a:ext>
            </a:extLst>
          </p:cNvPr>
          <p:cNvCxnSpPr/>
          <p:nvPr/>
        </p:nvCxnSpPr>
        <p:spPr>
          <a:xfrm flipV="1">
            <a:off x="1180165" y="2474259"/>
            <a:ext cx="299011" cy="41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E8C94F4-51D3-EF57-A268-7404B056ED2B}"/>
              </a:ext>
            </a:extLst>
          </p:cNvPr>
          <p:cNvCxnSpPr/>
          <p:nvPr/>
        </p:nvCxnSpPr>
        <p:spPr>
          <a:xfrm>
            <a:off x="1413163" y="5056094"/>
            <a:ext cx="506990" cy="219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17C603A-808B-BD25-32AD-23EC195A9176}"/>
              </a:ext>
            </a:extLst>
          </p:cNvPr>
          <p:cNvPicPr>
            <a:picLocks noChangeAspect="1"/>
          </p:cNvPicPr>
          <p:nvPr/>
        </p:nvPicPr>
        <p:blipFill>
          <a:blip r:embed="rId12"/>
          <a:stretch>
            <a:fillRect/>
          </a:stretch>
        </p:blipFill>
        <p:spPr>
          <a:xfrm>
            <a:off x="2330252" y="5275497"/>
            <a:ext cx="2452181" cy="1453055"/>
          </a:xfrm>
          <a:prstGeom prst="rect">
            <a:avLst/>
          </a:prstGeom>
        </p:spPr>
      </p:pic>
      <p:cxnSp>
        <p:nvCxnSpPr>
          <p:cNvPr id="8" name="Straight Arrow Connector 7">
            <a:extLst>
              <a:ext uri="{FF2B5EF4-FFF2-40B4-BE49-F238E27FC236}">
                <a16:creationId xmlns:a16="http://schemas.microsoft.com/office/drawing/2014/main" id="{DBC57515-C21E-2E04-7457-5A70145899EC}"/>
              </a:ext>
            </a:extLst>
          </p:cNvPr>
          <p:cNvCxnSpPr/>
          <p:nvPr/>
        </p:nvCxnSpPr>
        <p:spPr>
          <a:xfrm flipH="1" flipV="1">
            <a:off x="4399351" y="2423480"/>
            <a:ext cx="3568078" cy="1988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81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6681-4B88-A531-9073-23394E720C37}"/>
              </a:ext>
            </a:extLst>
          </p:cNvPr>
          <p:cNvSpPr>
            <a:spLocks noGrp="1"/>
          </p:cNvSpPr>
          <p:nvPr>
            <p:ph type="title"/>
          </p:nvPr>
        </p:nvSpPr>
        <p:spPr/>
        <p:txBody>
          <a:bodyPr/>
          <a:lstStyle/>
          <a:p>
            <a:r>
              <a:rPr lang="en-US" dirty="0"/>
              <a:t>Requirements for any approach to deal with this</a:t>
            </a:r>
          </a:p>
        </p:txBody>
      </p:sp>
      <p:sp>
        <p:nvSpPr>
          <p:cNvPr id="3" name="Content Placeholder 2">
            <a:extLst>
              <a:ext uri="{FF2B5EF4-FFF2-40B4-BE49-F238E27FC236}">
                <a16:creationId xmlns:a16="http://schemas.microsoft.com/office/drawing/2014/main" id="{FDF6581F-2A45-D3AF-1658-F4A7091159D4}"/>
              </a:ext>
            </a:extLst>
          </p:cNvPr>
          <p:cNvSpPr>
            <a:spLocks noGrp="1"/>
          </p:cNvSpPr>
          <p:nvPr>
            <p:ph idx="1"/>
          </p:nvPr>
        </p:nvSpPr>
        <p:spPr/>
        <p:txBody>
          <a:bodyPr/>
          <a:lstStyle/>
          <a:p>
            <a:r>
              <a:rPr lang="en-US" dirty="0"/>
              <a:t>integration of a variety of constraint knowledge sources and types, such as examples, rules, costs, abstract virtues</a:t>
            </a:r>
          </a:p>
          <a:p>
            <a:pPr lvl="1"/>
            <a:r>
              <a:rPr lang="en-US" dirty="0"/>
              <a:t>Need an expressive knowledge representation that can match to the diversity of constraint knowledge present in the world.</a:t>
            </a:r>
          </a:p>
          <a:p>
            <a:r>
              <a:rPr lang="en-US" dirty="0"/>
              <a:t>real-time constraint knowledge incompleteness and/or conflict detection.</a:t>
            </a:r>
          </a:p>
          <a:p>
            <a:r>
              <a:rPr lang="en-US" dirty="0"/>
              <a:t>real-time mitigation of the above.</a:t>
            </a:r>
          </a:p>
        </p:txBody>
      </p:sp>
      <p:sp>
        <p:nvSpPr>
          <p:cNvPr id="4" name="Footer Placeholder 3">
            <a:extLst>
              <a:ext uri="{FF2B5EF4-FFF2-40B4-BE49-F238E27FC236}">
                <a16:creationId xmlns:a16="http://schemas.microsoft.com/office/drawing/2014/main" id="{96D1E89F-5708-DD02-DFB3-88858635AF01}"/>
              </a:ext>
            </a:extLst>
          </p:cNvPr>
          <p:cNvSpPr>
            <a:spLocks noGrp="1"/>
          </p:cNvSpPr>
          <p:nvPr>
            <p:ph type="ftr" sz="quarter" idx="11"/>
          </p:nvPr>
        </p:nvSpPr>
        <p:spPr/>
        <p:txBody>
          <a:bodyPr/>
          <a:lstStyle/>
          <a:p>
            <a:r>
              <a:rPr lang="en-US"/>
              <a:t>(c) 2025 Center for Integrated Cognition</a:t>
            </a:r>
            <a:endParaRPr lang="en-US" dirty="0"/>
          </a:p>
        </p:txBody>
      </p:sp>
      <p:sp>
        <p:nvSpPr>
          <p:cNvPr id="5" name="Slide Number Placeholder 4">
            <a:extLst>
              <a:ext uri="{FF2B5EF4-FFF2-40B4-BE49-F238E27FC236}">
                <a16:creationId xmlns:a16="http://schemas.microsoft.com/office/drawing/2014/main" id="{4DF37BF3-920C-E14C-0350-02FE508B628D}"/>
              </a:ext>
            </a:extLst>
          </p:cNvPr>
          <p:cNvSpPr>
            <a:spLocks noGrp="1"/>
          </p:cNvSpPr>
          <p:nvPr>
            <p:ph type="sldNum" sz="quarter" idx="12"/>
          </p:nvPr>
        </p:nvSpPr>
        <p:spPr/>
        <p:txBody>
          <a:bodyPr/>
          <a:lstStyle/>
          <a:p>
            <a:fld id="{B65E7EDF-9339-DF44-A240-6BDBFF05048D}" type="slidenum">
              <a:rPr lang="en-US" smtClean="0"/>
              <a:pPr/>
              <a:t>9</a:t>
            </a:fld>
            <a:endParaRPr lang="en-US" dirty="0"/>
          </a:p>
        </p:txBody>
      </p:sp>
    </p:spTree>
    <p:extLst>
      <p:ext uri="{BB962C8B-B14F-4D97-AF65-F5344CB8AC3E}">
        <p14:creationId xmlns:p14="http://schemas.microsoft.com/office/powerpoint/2010/main" val="224673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C_Template_V1" id="{8BC6D404-11AE-DF48-A65E-53F30410AF22}" vid="{D3CEEA80-1A1F-0E4B-935B-547A7867D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60489</TotalTime>
  <Words>2192</Words>
  <Application>Microsoft Office PowerPoint</Application>
  <PresentationFormat>Widescreen</PresentationFormat>
  <Paragraphs>109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Calibri</vt:lpstr>
      <vt:lpstr>Helvetica Neue</vt:lpstr>
      <vt:lpstr>Office Theme</vt:lpstr>
      <vt:lpstr>How Different Sources of Knowledge Shape Normative Decision-Making</vt:lpstr>
      <vt:lpstr>Constraint Compliance</vt:lpstr>
      <vt:lpstr>Problem: “Conflict Mitigation”</vt:lpstr>
      <vt:lpstr>Examples of humans handling constraints</vt:lpstr>
      <vt:lpstr>PowerPoint Presentation</vt:lpstr>
      <vt:lpstr>Example: Sailor Overboard</vt:lpstr>
      <vt:lpstr>Example: Multiple Pirate Attacks</vt:lpstr>
      <vt:lpstr>Example: Multiple Pirate Attacks, but you saw a water cannon demo</vt:lpstr>
      <vt:lpstr>Requirements for any approach to deal with this</vt:lpstr>
      <vt:lpstr>Important Aspects of our Approach in Soar</vt:lpstr>
      <vt:lpstr>Nuggets              Coal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 for Integrated Cognition  Soar Workshop Update</dc:title>
  <dc:creator>Robert Wray</dc:creator>
  <cp:lastModifiedBy>Steven Jones</cp:lastModifiedBy>
  <cp:revision>520</cp:revision>
  <dcterms:created xsi:type="dcterms:W3CDTF">2022-05-19T02:27:31Z</dcterms:created>
  <dcterms:modified xsi:type="dcterms:W3CDTF">2025-05-28T14:04:27Z</dcterms:modified>
</cp:coreProperties>
</file>